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718" r:id="rId2"/>
    <p:sldId id="764" r:id="rId3"/>
    <p:sldId id="753" r:id="rId4"/>
    <p:sldId id="765" r:id="rId5"/>
    <p:sldId id="689" r:id="rId6"/>
    <p:sldId id="795" r:id="rId7"/>
    <p:sldId id="756" r:id="rId8"/>
    <p:sldId id="758" r:id="rId9"/>
    <p:sldId id="767" r:id="rId10"/>
    <p:sldId id="787" r:id="rId11"/>
    <p:sldId id="789" r:id="rId12"/>
    <p:sldId id="768" r:id="rId13"/>
    <p:sldId id="782" r:id="rId14"/>
    <p:sldId id="781" r:id="rId15"/>
    <p:sldId id="786" r:id="rId16"/>
    <p:sldId id="780" r:id="rId17"/>
    <p:sldId id="769" r:id="rId18"/>
    <p:sldId id="770" r:id="rId19"/>
    <p:sldId id="766" r:id="rId20"/>
    <p:sldId id="771" r:id="rId21"/>
    <p:sldId id="774" r:id="rId22"/>
    <p:sldId id="792" r:id="rId23"/>
    <p:sldId id="793" r:id="rId24"/>
    <p:sldId id="773" r:id="rId25"/>
    <p:sldId id="775" r:id="rId26"/>
    <p:sldId id="783" r:id="rId27"/>
    <p:sldId id="772" r:id="rId28"/>
    <p:sldId id="788" r:id="rId29"/>
    <p:sldId id="799" r:id="rId30"/>
    <p:sldId id="791" r:id="rId31"/>
    <p:sldId id="790" r:id="rId32"/>
    <p:sldId id="779" r:id="rId33"/>
    <p:sldId id="794" r:id="rId34"/>
    <p:sldId id="796" r:id="rId35"/>
    <p:sldId id="798" r:id="rId36"/>
    <p:sldId id="797" r:id="rId37"/>
    <p:sldId id="814" r:id="rId38"/>
    <p:sldId id="784" r:id="rId39"/>
    <p:sldId id="785" r:id="rId40"/>
    <p:sldId id="800" r:id="rId41"/>
    <p:sldId id="803" r:id="rId42"/>
    <p:sldId id="802" r:id="rId43"/>
    <p:sldId id="804" r:id="rId44"/>
    <p:sldId id="801" r:id="rId45"/>
    <p:sldId id="809" r:id="rId46"/>
    <p:sldId id="805" r:id="rId47"/>
    <p:sldId id="813" r:id="rId48"/>
    <p:sldId id="806" r:id="rId49"/>
    <p:sldId id="807" r:id="rId50"/>
    <p:sldId id="808" r:id="rId51"/>
    <p:sldId id="810" r:id="rId52"/>
    <p:sldId id="812" r:id="rId53"/>
    <p:sldId id="778" r:id="rId54"/>
    <p:sldId id="749" r:id="rId55"/>
    <p:sldId id="688" r:id="rId56"/>
    <p:sldId id="754" r:id="rId57"/>
    <p:sldId id="735" r:id="rId58"/>
    <p:sldId id="737" r:id="rId59"/>
    <p:sldId id="736" r:id="rId60"/>
    <p:sldId id="738" r:id="rId61"/>
    <p:sldId id="739" r:id="rId62"/>
    <p:sldId id="763" r:id="rId63"/>
    <p:sldId id="750" r:id="rId64"/>
    <p:sldId id="740" r:id="rId65"/>
    <p:sldId id="741" r:id="rId66"/>
    <p:sldId id="742" r:id="rId67"/>
    <p:sldId id="744" r:id="rId68"/>
    <p:sldId id="745" r:id="rId69"/>
    <p:sldId id="746" r:id="rId70"/>
    <p:sldId id="748" r:id="rId71"/>
    <p:sldId id="759" r:id="rId72"/>
    <p:sldId id="751" r:id="rId73"/>
    <p:sldId id="752" r:id="rId74"/>
    <p:sldId id="760" r:id="rId75"/>
    <p:sldId id="706" r:id="rId76"/>
    <p:sldId id="707" r:id="rId77"/>
    <p:sldId id="709" r:id="rId78"/>
    <p:sldId id="710" r:id="rId79"/>
    <p:sldId id="711" r:id="rId80"/>
    <p:sldId id="733" r:id="rId81"/>
    <p:sldId id="712" r:id="rId82"/>
    <p:sldId id="727" r:id="rId83"/>
    <p:sldId id="713" r:id="rId84"/>
    <p:sldId id="762" r:id="rId85"/>
    <p:sldId id="714" r:id="rId86"/>
    <p:sldId id="715" r:id="rId87"/>
    <p:sldId id="716" r:id="rId88"/>
    <p:sldId id="717" r:id="rId89"/>
    <p:sldId id="732" r:id="rId90"/>
    <p:sldId id="720" r:id="rId91"/>
    <p:sldId id="721" r:id="rId92"/>
    <p:sldId id="761" r:id="rId93"/>
    <p:sldId id="722" r:id="rId94"/>
    <p:sldId id="729" r:id="rId95"/>
    <p:sldId id="675" r:id="rId96"/>
    <p:sldId id="723" r:id="rId97"/>
    <p:sldId id="725" r:id="rId98"/>
    <p:sldId id="726" r:id="rId99"/>
    <p:sldId id="728" r:id="rId100"/>
    <p:sldId id="731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0D84-F5D7-9B70-9890-F11627CA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88B9-5048-4286-6B90-BF770E96C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60B85-733C-0CEA-0F4A-01F13099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7947-BAE2-05E5-8B98-07BF49B23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6699-C697-94C4-B412-3505D5D56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32D30-2648-DA34-7CEE-03D5AADB1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B87D4-6D12-5CED-7593-01B072178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707D-CC27-04AD-C77C-FA12EB405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6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153C9-7E02-9BF3-6F00-3275CF10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80E0A-B9AC-492C-C06D-C2653457B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F7CD4-B102-3A33-D056-41E20D79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ADD0-3ACB-5D70-FD75-F780F0CA3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D5271-7427-3A83-0832-56AFDC55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001C8-91AE-6790-C860-2D137D6D6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B932C-4B46-C352-C3BD-CE64BB4A2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D680E-8A81-48A6-EE65-E358CDD37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8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7ED0-CA13-67C6-A8CC-AAC6CE9F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E86E1-1C74-AB75-8BEF-6441969E8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84294-5F55-DF83-C49E-6726D2BE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48D7-3346-442C-F97B-70FCCD587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11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CBC0-2BF4-8B06-B997-33F95588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AB7A7-E2C8-31A2-032A-64E4AB13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23B2-88A3-3170-2CE5-53E8EA3F8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46F3-7C09-B3BD-BD67-FD5F1B53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9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7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981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9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92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5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8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5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9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2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4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21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6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5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1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919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40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1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4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8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1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84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9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5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3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0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70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93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0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87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85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94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9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0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4.png"/><Relationship Id="rId5" Type="http://schemas.openxmlformats.org/officeDocument/2006/relationships/image" Target="../media/image83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0.png"/><Relationship Id="rId4" Type="http://schemas.openxmlformats.org/officeDocument/2006/relationships/hyperlink" Target="https://arxiv.org/pdf/1511.00628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806.09823" TargetMode="Externa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cality-sensitive_hashin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Key points for </a:t>
                </a:r>
                <a:r>
                  <a:rPr lang="en-US">
                    <a:latin typeface="+mn-lt"/>
                  </a:rPr>
                  <a:t>this lesson</a:t>
                </a:r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Shingle</a:t>
                </a:r>
                <a:r>
                  <a:rPr lang="en-US" dirty="0">
                    <a:latin typeface="+mn-lt"/>
                  </a:rPr>
                  <a:t> documents for similarity measures </a:t>
                </a:r>
              </a:p>
              <a:p>
                <a:r>
                  <a:rPr lang="en-US" dirty="0">
                    <a:latin typeface="+mn-lt"/>
                  </a:rPr>
                  <a:t>Set of all shingles organized into </a:t>
                </a:r>
                <a:r>
                  <a:rPr lang="en-US" b="1" dirty="0">
                    <a:latin typeface="+mn-lt"/>
                  </a:rPr>
                  <a:t>characteristic matrix </a:t>
                </a:r>
                <a:r>
                  <a:rPr lang="en-US" dirty="0">
                    <a:latin typeface="+mn-lt"/>
                  </a:rPr>
                  <a:t>with rows represented by the </a:t>
                </a:r>
                <a:r>
                  <a:rPr lang="en-US" b="1" dirty="0">
                    <a:latin typeface="+mn-lt"/>
                  </a:rPr>
                  <a:t>universal set</a:t>
                </a:r>
              </a:p>
              <a:p>
                <a:r>
                  <a:rPr lang="en-US" dirty="0">
                    <a:latin typeface="+mn-lt"/>
                  </a:rPr>
                  <a:t>Mini-hashing shingles creates </a:t>
                </a:r>
                <a:r>
                  <a:rPr lang="en-US" b="1" dirty="0">
                    <a:latin typeface="+mn-lt"/>
                  </a:rPr>
                  <a:t>signature matrix </a:t>
                </a:r>
                <a:r>
                  <a:rPr lang="en-US" dirty="0">
                    <a:latin typeface="+mn-lt"/>
                  </a:rPr>
                  <a:t>as compact representation </a:t>
                </a:r>
              </a:p>
              <a:p>
                <a:r>
                  <a:rPr lang="en-US" dirty="0">
                    <a:latin typeface="+mn-lt"/>
                  </a:rPr>
                  <a:t>LSH uses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𝒔𝒆𝒏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family of hash functions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LSH creates </a:t>
                </a:r>
                <a:r>
                  <a:rPr lang="en-US" b="1" dirty="0">
                    <a:latin typeface="+mn-lt"/>
                  </a:rPr>
                  <a:t>sigmodal decision function </a:t>
                </a:r>
                <a:r>
                  <a:rPr lang="en-US" dirty="0">
                    <a:latin typeface="+mn-lt"/>
                  </a:rPr>
                  <a:t>with high slope </a:t>
                </a:r>
              </a:p>
              <a:p>
                <a:r>
                  <a:rPr lang="en-US" b="1" dirty="0">
                    <a:latin typeface="+mn-lt"/>
                  </a:rPr>
                  <a:t>AND-OR and OR-AND construction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b="1" dirty="0">
                    <a:latin typeface="+mn-lt"/>
                  </a:rPr>
                  <a:t>banded signature ma</a:t>
                </a:r>
                <a:r>
                  <a:rPr lang="en-US" dirty="0">
                    <a:latin typeface="+mn-lt"/>
                  </a:rPr>
                  <a:t>trix creates more sensitive decision function  </a:t>
                </a:r>
              </a:p>
              <a:p>
                <a:r>
                  <a:rPr lang="en-US" dirty="0">
                    <a:latin typeface="+mn-lt"/>
                  </a:rPr>
                  <a:t>Cosine similarity and Hamming distance result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hash function families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6050" y="977769"/>
                <a:ext cx="11010128" cy="5486400"/>
              </a:xfrm>
              <a:blipFill>
                <a:blip r:embed="rId3"/>
                <a:stretch>
                  <a:fillRect l="-1163" t="-2444" b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pPr lvl="1"/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pPr lvl="1"/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 we must pick two of the three dimensions and accept the third   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6F07-E241-E089-FF51-F50698A24E80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DFD05-8971-297C-7669-8FDB560FD0BA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5FA43-7C5B-9D79-4E22-69F6DA70EF7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11F46-478F-2A40-0036-DE23A43BF0B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2A00BE-2649-3C9A-5655-2ED0685D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409D-A940-5AC7-410A-0535EF4E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compression, 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14C5D-36F4-EAD2-8E57-871B4FAE6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5153025" cy="5698998"/>
              </a:xfrm>
              <a:blipFill>
                <a:blip r:embed="rId4"/>
                <a:stretch>
                  <a:fillRect l="-2485" t="-181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E6A95-FD28-F220-91EF-2F4CD0EAE817}"/>
              </a:ext>
            </a:extLst>
          </p:cNvPr>
          <p:cNvCxnSpPr>
            <a:cxnSpLocks/>
          </p:cNvCxnSpPr>
          <p:nvPr/>
        </p:nvCxnSpPr>
        <p:spPr>
          <a:xfrm flipV="1">
            <a:off x="7777843" y="2950028"/>
            <a:ext cx="566057" cy="5660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2AA1D-2670-AAAD-888D-4F54EDDC525D}"/>
              </a:ext>
            </a:extLst>
          </p:cNvPr>
          <p:cNvCxnSpPr>
            <a:cxnSpLocks/>
          </p:cNvCxnSpPr>
          <p:nvPr/>
        </p:nvCxnSpPr>
        <p:spPr>
          <a:xfrm flipH="1">
            <a:off x="8305800" y="2906486"/>
            <a:ext cx="413657" cy="435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E90660-4869-F849-1D10-EA40E1453AEC}"/>
              </a:ext>
            </a:extLst>
          </p:cNvPr>
          <p:cNvCxnSpPr>
            <a:cxnSpLocks/>
          </p:cNvCxnSpPr>
          <p:nvPr/>
        </p:nvCxnSpPr>
        <p:spPr>
          <a:xfrm flipH="1" flipV="1">
            <a:off x="8719457" y="2906486"/>
            <a:ext cx="136072" cy="609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04D989-74DC-0EE9-0432-F10DB71CA37C}"/>
              </a:ext>
            </a:extLst>
          </p:cNvPr>
          <p:cNvCxnSpPr>
            <a:cxnSpLocks/>
          </p:cNvCxnSpPr>
          <p:nvPr/>
        </p:nvCxnSpPr>
        <p:spPr>
          <a:xfrm flipH="1">
            <a:off x="8305800" y="3516086"/>
            <a:ext cx="549729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15EA4-84DB-6982-6948-70A633846CAD}"/>
              </a:ext>
            </a:extLst>
          </p:cNvPr>
          <p:cNvCxnSpPr>
            <a:cxnSpLocks/>
          </p:cNvCxnSpPr>
          <p:nvPr/>
        </p:nvCxnSpPr>
        <p:spPr>
          <a:xfrm flipH="1">
            <a:off x="7892143" y="3902528"/>
            <a:ext cx="45175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CD2BBB-34B1-9C45-E8A7-AA420052758E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516086"/>
            <a:ext cx="152400" cy="3864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23E5B9-2237-6F5A-2585-17951F1D50BF}"/>
              </a:ext>
            </a:extLst>
          </p:cNvPr>
          <p:cNvCxnSpPr>
            <a:cxnSpLocks/>
          </p:cNvCxnSpPr>
          <p:nvPr/>
        </p:nvCxnSpPr>
        <p:spPr>
          <a:xfrm flipH="1">
            <a:off x="8719457" y="2623457"/>
            <a:ext cx="359229" cy="2830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7157D-C6A5-C082-9B82-B2BFBE698660}"/>
              </a:ext>
            </a:extLst>
          </p:cNvPr>
          <p:cNvCxnSpPr>
            <a:cxnSpLocks/>
          </p:cNvCxnSpPr>
          <p:nvPr/>
        </p:nvCxnSpPr>
        <p:spPr>
          <a:xfrm flipH="1" flipV="1">
            <a:off x="8855529" y="3516086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5746AF-8E25-0CD2-CB87-973B47DB2446}"/>
              </a:ext>
            </a:extLst>
          </p:cNvPr>
          <p:cNvCxnSpPr>
            <a:cxnSpLocks/>
          </p:cNvCxnSpPr>
          <p:nvPr/>
        </p:nvCxnSpPr>
        <p:spPr>
          <a:xfrm flipV="1">
            <a:off x="9312729" y="3096986"/>
            <a:ext cx="332014" cy="4680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688B52-2F83-8D25-0E7F-1250E582680A}"/>
              </a:ext>
            </a:extLst>
          </p:cNvPr>
          <p:cNvCxnSpPr>
            <a:cxnSpLocks/>
          </p:cNvCxnSpPr>
          <p:nvPr/>
        </p:nvCxnSpPr>
        <p:spPr>
          <a:xfrm flipH="1" flipV="1">
            <a:off x="9078686" y="2615018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0C4532-C0EF-2EB8-0AAB-8AA31A425BBF}"/>
              </a:ext>
            </a:extLst>
          </p:cNvPr>
          <p:cNvCxnSpPr>
            <a:cxnSpLocks/>
          </p:cNvCxnSpPr>
          <p:nvPr/>
        </p:nvCxnSpPr>
        <p:spPr>
          <a:xfrm flipH="1" flipV="1">
            <a:off x="9535886" y="2707546"/>
            <a:ext cx="108857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D41FC4-4F1E-8427-0526-9C82CC04E75B}"/>
              </a:ext>
            </a:extLst>
          </p:cNvPr>
          <p:cNvCxnSpPr>
            <a:cxnSpLocks/>
          </p:cNvCxnSpPr>
          <p:nvPr/>
        </p:nvCxnSpPr>
        <p:spPr>
          <a:xfrm flipH="1" flipV="1">
            <a:off x="8305800" y="3918859"/>
            <a:ext cx="4517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A4AACF-63EA-BCB0-C6C0-7724428FFF3A}"/>
              </a:ext>
            </a:extLst>
          </p:cNvPr>
          <p:cNvCxnSpPr>
            <a:cxnSpLocks/>
          </p:cNvCxnSpPr>
          <p:nvPr/>
        </p:nvCxnSpPr>
        <p:spPr>
          <a:xfrm>
            <a:off x="9312729" y="3603171"/>
            <a:ext cx="223157" cy="4626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632B2F-788A-22AF-076A-96E11D21D481}"/>
              </a:ext>
            </a:extLst>
          </p:cNvPr>
          <p:cNvCxnSpPr>
            <a:cxnSpLocks/>
          </p:cNvCxnSpPr>
          <p:nvPr/>
        </p:nvCxnSpPr>
        <p:spPr>
          <a:xfrm flipV="1">
            <a:off x="9231086" y="4065814"/>
            <a:ext cx="261257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56B72B-3F6A-F010-2940-DD8829AC2DD0}"/>
              </a:ext>
            </a:extLst>
          </p:cNvPr>
          <p:cNvCxnSpPr>
            <a:cxnSpLocks/>
          </p:cNvCxnSpPr>
          <p:nvPr/>
        </p:nvCxnSpPr>
        <p:spPr>
          <a:xfrm>
            <a:off x="8773886" y="4397829"/>
            <a:ext cx="457200" cy="925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ACB172-D076-ADAC-E3F3-52850F43F3D4}"/>
              </a:ext>
            </a:extLst>
          </p:cNvPr>
          <p:cNvCxnSpPr>
            <a:cxnSpLocks/>
          </p:cNvCxnSpPr>
          <p:nvPr/>
        </p:nvCxnSpPr>
        <p:spPr>
          <a:xfrm flipH="1" flipV="1">
            <a:off x="7190015" y="3380014"/>
            <a:ext cx="604156" cy="1360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E9AD73-AB1B-FCC0-343F-908372A937C9}"/>
              </a:ext>
            </a:extLst>
          </p:cNvPr>
          <p:cNvCxnSpPr>
            <a:cxnSpLocks/>
          </p:cNvCxnSpPr>
          <p:nvPr/>
        </p:nvCxnSpPr>
        <p:spPr>
          <a:xfrm flipH="1" flipV="1">
            <a:off x="7946571" y="2615018"/>
            <a:ext cx="359229" cy="33501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D9E648-447D-EC81-BA25-A3665FB768BB}"/>
              </a:ext>
            </a:extLst>
          </p:cNvPr>
          <p:cNvCxnSpPr>
            <a:cxnSpLocks/>
          </p:cNvCxnSpPr>
          <p:nvPr/>
        </p:nvCxnSpPr>
        <p:spPr>
          <a:xfrm flipV="1">
            <a:off x="7358743" y="2623457"/>
            <a:ext cx="587828" cy="840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8B3811-4ADF-3C48-BD4F-A604889A3BC2}"/>
              </a:ext>
            </a:extLst>
          </p:cNvPr>
          <p:cNvCxnSpPr>
            <a:cxnSpLocks/>
          </p:cNvCxnSpPr>
          <p:nvPr/>
        </p:nvCxnSpPr>
        <p:spPr>
          <a:xfrm flipV="1">
            <a:off x="6999514" y="2707546"/>
            <a:ext cx="359229" cy="3894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2106CE-B586-A218-54C9-960CEBEDB99C}"/>
              </a:ext>
            </a:extLst>
          </p:cNvPr>
          <p:cNvCxnSpPr>
            <a:cxnSpLocks/>
          </p:cNvCxnSpPr>
          <p:nvPr/>
        </p:nvCxnSpPr>
        <p:spPr>
          <a:xfrm flipH="1" flipV="1">
            <a:off x="7037615" y="3096986"/>
            <a:ext cx="228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939934-0281-1C58-F99F-D6239D89D25E}"/>
              </a:ext>
            </a:extLst>
          </p:cNvPr>
          <p:cNvCxnSpPr>
            <a:cxnSpLocks/>
          </p:cNvCxnSpPr>
          <p:nvPr/>
        </p:nvCxnSpPr>
        <p:spPr>
          <a:xfrm flipV="1">
            <a:off x="9078686" y="2198914"/>
            <a:ext cx="59871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C3B9002-DF38-97DE-C819-03D9866318B0}"/>
              </a:ext>
            </a:extLst>
          </p:cNvPr>
          <p:cNvCxnSpPr>
            <a:cxnSpLocks/>
          </p:cNvCxnSpPr>
          <p:nvPr/>
        </p:nvCxnSpPr>
        <p:spPr>
          <a:xfrm flipV="1">
            <a:off x="7946571" y="2190475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657A3F-2E2B-0185-2053-333B7EAEB64F}"/>
              </a:ext>
            </a:extLst>
          </p:cNvPr>
          <p:cNvCxnSpPr>
            <a:cxnSpLocks/>
          </p:cNvCxnSpPr>
          <p:nvPr/>
        </p:nvCxnSpPr>
        <p:spPr>
          <a:xfrm flipH="1">
            <a:off x="7946571" y="1953986"/>
            <a:ext cx="625929" cy="2449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A73265-7D6D-0FCC-FA45-E4B59489DD67}"/>
              </a:ext>
            </a:extLst>
          </p:cNvPr>
          <p:cNvCxnSpPr>
            <a:cxnSpLocks/>
          </p:cNvCxnSpPr>
          <p:nvPr/>
        </p:nvCxnSpPr>
        <p:spPr>
          <a:xfrm flipH="1" flipV="1">
            <a:off x="8572500" y="1953986"/>
            <a:ext cx="566057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E5F47E-5C88-A406-5D82-000CBE78BC88}"/>
              </a:ext>
            </a:extLst>
          </p:cNvPr>
          <p:cNvCxnSpPr>
            <a:cxnSpLocks/>
          </p:cNvCxnSpPr>
          <p:nvPr/>
        </p:nvCxnSpPr>
        <p:spPr>
          <a:xfrm flipH="1">
            <a:off x="9138557" y="1962425"/>
            <a:ext cx="506186" cy="23648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1632E2-A0E9-3D27-276A-5C0C4F6C583E}"/>
              </a:ext>
            </a:extLst>
          </p:cNvPr>
          <p:cNvCxnSpPr>
            <a:cxnSpLocks/>
          </p:cNvCxnSpPr>
          <p:nvPr/>
        </p:nvCxnSpPr>
        <p:spPr>
          <a:xfrm flipH="1">
            <a:off x="9535886" y="2558143"/>
            <a:ext cx="566057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3258A1-54CD-91B5-AA5E-E068E7783CFF}"/>
              </a:ext>
            </a:extLst>
          </p:cNvPr>
          <p:cNvCxnSpPr>
            <a:cxnSpLocks/>
          </p:cNvCxnSpPr>
          <p:nvPr/>
        </p:nvCxnSpPr>
        <p:spPr>
          <a:xfrm flipV="1">
            <a:off x="10101943" y="2111828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F37B88A-F2F1-2D9F-6104-2332FEF1D615}"/>
              </a:ext>
            </a:extLst>
          </p:cNvPr>
          <p:cNvCxnSpPr>
            <a:cxnSpLocks/>
          </p:cNvCxnSpPr>
          <p:nvPr/>
        </p:nvCxnSpPr>
        <p:spPr>
          <a:xfrm flipH="1" flipV="1">
            <a:off x="9595757" y="1962425"/>
            <a:ext cx="615042" cy="22805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F478BB-A430-5D48-5B04-8968DC140F87}"/>
              </a:ext>
            </a:extLst>
          </p:cNvPr>
          <p:cNvCxnSpPr>
            <a:cxnSpLocks/>
          </p:cNvCxnSpPr>
          <p:nvPr/>
        </p:nvCxnSpPr>
        <p:spPr>
          <a:xfrm flipH="1" flipV="1">
            <a:off x="9644743" y="3096986"/>
            <a:ext cx="609599" cy="283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AE43E0-F126-3C43-7D24-69AEFC4AD968}"/>
              </a:ext>
            </a:extLst>
          </p:cNvPr>
          <p:cNvCxnSpPr>
            <a:cxnSpLocks/>
          </p:cNvCxnSpPr>
          <p:nvPr/>
        </p:nvCxnSpPr>
        <p:spPr>
          <a:xfrm flipH="1">
            <a:off x="9535886" y="3918859"/>
            <a:ext cx="767443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6A8041-166E-4E09-4E38-9F24F7FDA6C7}"/>
              </a:ext>
            </a:extLst>
          </p:cNvPr>
          <p:cNvCxnSpPr>
            <a:cxnSpLocks/>
          </p:cNvCxnSpPr>
          <p:nvPr/>
        </p:nvCxnSpPr>
        <p:spPr>
          <a:xfrm>
            <a:off x="10254342" y="3387905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C50928-2B8D-1AD7-46D7-541A47424035}"/>
              </a:ext>
            </a:extLst>
          </p:cNvPr>
          <p:cNvCxnSpPr>
            <a:cxnSpLocks/>
          </p:cNvCxnSpPr>
          <p:nvPr/>
        </p:nvCxnSpPr>
        <p:spPr>
          <a:xfrm>
            <a:off x="10101943" y="2558143"/>
            <a:ext cx="713014" cy="3399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97534B-F7F3-496C-9784-BE398F6E41D6}"/>
              </a:ext>
            </a:extLst>
          </p:cNvPr>
          <p:cNvCxnSpPr>
            <a:cxnSpLocks/>
          </p:cNvCxnSpPr>
          <p:nvPr/>
        </p:nvCxnSpPr>
        <p:spPr>
          <a:xfrm flipH="1">
            <a:off x="10254342" y="3238502"/>
            <a:ext cx="484414" cy="14940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CD3A2EB-9C2A-F42C-37E0-DFC50C122A10}"/>
              </a:ext>
            </a:extLst>
          </p:cNvPr>
          <p:cNvCxnSpPr>
            <a:cxnSpLocks/>
          </p:cNvCxnSpPr>
          <p:nvPr/>
        </p:nvCxnSpPr>
        <p:spPr>
          <a:xfrm flipH="1">
            <a:off x="10776856" y="2898046"/>
            <a:ext cx="38101" cy="33501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0550F5-FC7F-28F5-05DA-E57114DDFFA3}"/>
              </a:ext>
            </a:extLst>
          </p:cNvPr>
          <p:cNvCxnSpPr>
            <a:cxnSpLocks/>
          </p:cNvCxnSpPr>
          <p:nvPr/>
        </p:nvCxnSpPr>
        <p:spPr>
          <a:xfrm flipH="1" flipV="1">
            <a:off x="10303329" y="3918859"/>
            <a:ext cx="283027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FBBC4ED-C49C-A9E8-C3E6-F5121B732FB0}"/>
              </a:ext>
            </a:extLst>
          </p:cNvPr>
          <p:cNvCxnSpPr>
            <a:cxnSpLocks/>
          </p:cNvCxnSpPr>
          <p:nvPr/>
        </p:nvCxnSpPr>
        <p:spPr>
          <a:xfrm flipH="1" flipV="1">
            <a:off x="9231086" y="4490357"/>
            <a:ext cx="1197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551444F-BD7C-40BD-B2D1-29D7DD9821BD}"/>
              </a:ext>
            </a:extLst>
          </p:cNvPr>
          <p:cNvCxnSpPr>
            <a:cxnSpLocks/>
          </p:cNvCxnSpPr>
          <p:nvPr/>
        </p:nvCxnSpPr>
        <p:spPr>
          <a:xfrm>
            <a:off x="9388929" y="4963886"/>
            <a:ext cx="457200" cy="1905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6C60A9-FF8D-92DE-6549-208A08845691}"/>
              </a:ext>
            </a:extLst>
          </p:cNvPr>
          <p:cNvCxnSpPr>
            <a:cxnSpLocks/>
          </p:cNvCxnSpPr>
          <p:nvPr/>
        </p:nvCxnSpPr>
        <p:spPr>
          <a:xfrm flipV="1">
            <a:off x="10210799" y="4441371"/>
            <a:ext cx="375557" cy="7130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A1AC571-2734-CC12-F565-EF4598B77F2F}"/>
              </a:ext>
            </a:extLst>
          </p:cNvPr>
          <p:cNvCxnSpPr>
            <a:cxnSpLocks/>
          </p:cNvCxnSpPr>
          <p:nvPr/>
        </p:nvCxnSpPr>
        <p:spPr>
          <a:xfrm>
            <a:off x="9835242" y="5127173"/>
            <a:ext cx="375557" cy="27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8AAC8AC-E8FE-C4B0-0E30-66291CFD02F1}"/>
              </a:ext>
            </a:extLst>
          </p:cNvPr>
          <p:cNvCxnSpPr>
            <a:cxnSpLocks/>
          </p:cNvCxnSpPr>
          <p:nvPr/>
        </p:nvCxnSpPr>
        <p:spPr>
          <a:xfrm flipV="1">
            <a:off x="9089571" y="4963886"/>
            <a:ext cx="261257" cy="33745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D06A472-51F8-A980-9C62-38D52FE31EE5}"/>
              </a:ext>
            </a:extLst>
          </p:cNvPr>
          <p:cNvCxnSpPr>
            <a:cxnSpLocks/>
          </p:cNvCxnSpPr>
          <p:nvPr/>
        </p:nvCxnSpPr>
        <p:spPr>
          <a:xfrm flipV="1">
            <a:off x="8371115" y="4381502"/>
            <a:ext cx="386442" cy="4735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6CCAC7-F914-F268-30C3-38F533A60ADA}"/>
              </a:ext>
            </a:extLst>
          </p:cNvPr>
          <p:cNvCxnSpPr>
            <a:cxnSpLocks/>
          </p:cNvCxnSpPr>
          <p:nvPr/>
        </p:nvCxnSpPr>
        <p:spPr>
          <a:xfrm flipV="1">
            <a:off x="7413172" y="3918859"/>
            <a:ext cx="892628" cy="522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8DB221C-2BF2-136C-C67C-8DA88C809DA1}"/>
              </a:ext>
            </a:extLst>
          </p:cNvPr>
          <p:cNvCxnSpPr>
            <a:cxnSpLocks/>
          </p:cNvCxnSpPr>
          <p:nvPr/>
        </p:nvCxnSpPr>
        <p:spPr>
          <a:xfrm>
            <a:off x="7141029" y="3869874"/>
            <a:ext cx="751114" cy="326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BBC3F44-0A9A-7348-05A1-AB061AA35A3A}"/>
              </a:ext>
            </a:extLst>
          </p:cNvPr>
          <p:cNvCxnSpPr>
            <a:cxnSpLocks/>
          </p:cNvCxnSpPr>
          <p:nvPr/>
        </p:nvCxnSpPr>
        <p:spPr>
          <a:xfrm>
            <a:off x="6906984" y="3657600"/>
            <a:ext cx="283031" cy="21227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4B44CAF-F3A2-3278-3E93-8C13C6C837C3}"/>
              </a:ext>
            </a:extLst>
          </p:cNvPr>
          <p:cNvCxnSpPr>
            <a:cxnSpLocks/>
          </p:cNvCxnSpPr>
          <p:nvPr/>
        </p:nvCxnSpPr>
        <p:spPr>
          <a:xfrm flipV="1">
            <a:off x="6917866" y="3380014"/>
            <a:ext cx="359229" cy="2775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180C829-A25A-5966-D32A-7473EB75EE0A}"/>
              </a:ext>
            </a:extLst>
          </p:cNvPr>
          <p:cNvCxnSpPr>
            <a:cxnSpLocks/>
          </p:cNvCxnSpPr>
          <p:nvPr/>
        </p:nvCxnSpPr>
        <p:spPr>
          <a:xfrm flipH="1">
            <a:off x="7108371" y="3918859"/>
            <a:ext cx="81644" cy="3755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4376577-B92B-4E5D-2607-9D7A3B60E959}"/>
              </a:ext>
            </a:extLst>
          </p:cNvPr>
          <p:cNvCxnSpPr>
            <a:cxnSpLocks/>
          </p:cNvCxnSpPr>
          <p:nvPr/>
        </p:nvCxnSpPr>
        <p:spPr>
          <a:xfrm flipH="1" flipV="1">
            <a:off x="7124700" y="4294414"/>
            <a:ext cx="288472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B9AC06-1C30-A73F-B3F3-5EF43EDA82B0}"/>
              </a:ext>
            </a:extLst>
          </p:cNvPr>
          <p:cNvCxnSpPr>
            <a:cxnSpLocks/>
          </p:cNvCxnSpPr>
          <p:nvPr/>
        </p:nvCxnSpPr>
        <p:spPr>
          <a:xfrm flipH="1" flipV="1">
            <a:off x="7451273" y="4441371"/>
            <a:ext cx="141514" cy="3755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DEDA5CF-9DD3-4657-76A8-D52900964EF4}"/>
              </a:ext>
            </a:extLst>
          </p:cNvPr>
          <p:cNvCxnSpPr>
            <a:cxnSpLocks/>
          </p:cNvCxnSpPr>
          <p:nvPr/>
        </p:nvCxnSpPr>
        <p:spPr>
          <a:xfrm flipH="1">
            <a:off x="7946571" y="4855031"/>
            <a:ext cx="424544" cy="10885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00BB25A-6A62-2BCF-CB05-C600CEAEBCE0}"/>
              </a:ext>
            </a:extLst>
          </p:cNvPr>
          <p:cNvCxnSpPr>
            <a:cxnSpLocks/>
          </p:cNvCxnSpPr>
          <p:nvPr/>
        </p:nvCxnSpPr>
        <p:spPr>
          <a:xfrm flipH="1" flipV="1">
            <a:off x="7592787" y="4816929"/>
            <a:ext cx="353784" cy="14695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D2020F7-3528-6EFA-6CE2-44FC0D2CEB2D}"/>
              </a:ext>
            </a:extLst>
          </p:cNvPr>
          <p:cNvCxnSpPr>
            <a:cxnSpLocks/>
          </p:cNvCxnSpPr>
          <p:nvPr/>
        </p:nvCxnSpPr>
        <p:spPr>
          <a:xfrm>
            <a:off x="8392884" y="4855031"/>
            <a:ext cx="223159" cy="4463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B74C9D36-82A2-3314-9CCE-EC06573B1D78}"/>
              </a:ext>
            </a:extLst>
          </p:cNvPr>
          <p:cNvCxnSpPr>
            <a:cxnSpLocks/>
          </p:cNvCxnSpPr>
          <p:nvPr/>
        </p:nvCxnSpPr>
        <p:spPr>
          <a:xfrm>
            <a:off x="8599714" y="5339441"/>
            <a:ext cx="46264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1231195-D5C8-045C-FCAC-E0DFB9349140}"/>
              </a:ext>
            </a:extLst>
          </p:cNvPr>
          <p:cNvCxnSpPr>
            <a:cxnSpLocks/>
          </p:cNvCxnSpPr>
          <p:nvPr/>
        </p:nvCxnSpPr>
        <p:spPr>
          <a:xfrm flipV="1">
            <a:off x="9620250" y="1507672"/>
            <a:ext cx="84364" cy="4106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40F7AEC-7665-2F1E-0967-EAF9335F51B5}"/>
              </a:ext>
            </a:extLst>
          </p:cNvPr>
          <p:cNvCxnSpPr>
            <a:cxnSpLocks/>
          </p:cNvCxnSpPr>
          <p:nvPr/>
        </p:nvCxnSpPr>
        <p:spPr>
          <a:xfrm flipV="1">
            <a:off x="8599714" y="1362546"/>
            <a:ext cx="318407" cy="5884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38F33B3-D3CF-A534-3C43-C9729359D967}"/>
              </a:ext>
            </a:extLst>
          </p:cNvPr>
          <p:cNvCxnSpPr>
            <a:cxnSpLocks/>
          </p:cNvCxnSpPr>
          <p:nvPr/>
        </p:nvCxnSpPr>
        <p:spPr>
          <a:xfrm flipH="1">
            <a:off x="8899071" y="1190035"/>
            <a:ext cx="538843" cy="20902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E92474-E926-6B93-9763-FD8E59F56CD8}"/>
              </a:ext>
            </a:extLst>
          </p:cNvPr>
          <p:cNvCxnSpPr>
            <a:cxnSpLocks/>
          </p:cNvCxnSpPr>
          <p:nvPr/>
        </p:nvCxnSpPr>
        <p:spPr>
          <a:xfrm>
            <a:off x="9437914" y="1193820"/>
            <a:ext cx="266700" cy="3210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E2314A-E1C7-5206-F256-91B21D83C65F}"/>
              </a:ext>
            </a:extLst>
          </p:cNvPr>
          <p:cNvCxnSpPr>
            <a:cxnSpLocks/>
          </p:cNvCxnSpPr>
          <p:nvPr/>
        </p:nvCxnSpPr>
        <p:spPr>
          <a:xfrm flipH="1">
            <a:off x="9704614" y="1365022"/>
            <a:ext cx="669471" cy="2152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389FAE3-43BC-2F7F-2D60-FD108EA71698}"/>
              </a:ext>
            </a:extLst>
          </p:cNvPr>
          <p:cNvCxnSpPr>
            <a:cxnSpLocks/>
          </p:cNvCxnSpPr>
          <p:nvPr/>
        </p:nvCxnSpPr>
        <p:spPr>
          <a:xfrm flipH="1">
            <a:off x="10189028" y="1749578"/>
            <a:ext cx="307521" cy="43181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2C760B7-57F9-4810-5FB7-27CBA020DE73}"/>
              </a:ext>
            </a:extLst>
          </p:cNvPr>
          <p:cNvCxnSpPr>
            <a:cxnSpLocks/>
          </p:cNvCxnSpPr>
          <p:nvPr/>
        </p:nvCxnSpPr>
        <p:spPr>
          <a:xfrm>
            <a:off x="10374085" y="1365022"/>
            <a:ext cx="103414" cy="42844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DFB714B-0E1A-9DBF-9DE7-8E880C52E4E5}"/>
              </a:ext>
            </a:extLst>
          </p:cNvPr>
          <p:cNvCxnSpPr>
            <a:cxnSpLocks/>
          </p:cNvCxnSpPr>
          <p:nvPr/>
        </p:nvCxnSpPr>
        <p:spPr>
          <a:xfrm>
            <a:off x="10458450" y="1765934"/>
            <a:ext cx="503463" cy="656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574407A-B326-697B-C819-F5355609AAD2}"/>
              </a:ext>
            </a:extLst>
          </p:cNvPr>
          <p:cNvCxnSpPr>
            <a:cxnSpLocks/>
          </p:cNvCxnSpPr>
          <p:nvPr/>
        </p:nvCxnSpPr>
        <p:spPr>
          <a:xfrm flipV="1">
            <a:off x="10776856" y="2402746"/>
            <a:ext cx="419100" cy="54728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1D2FEE2-90F4-344E-3497-90A0AA4323A7}"/>
              </a:ext>
            </a:extLst>
          </p:cNvPr>
          <p:cNvCxnSpPr>
            <a:cxnSpLocks/>
          </p:cNvCxnSpPr>
          <p:nvPr/>
        </p:nvCxnSpPr>
        <p:spPr>
          <a:xfrm flipH="1" flipV="1">
            <a:off x="10972798" y="1843515"/>
            <a:ext cx="223157" cy="5676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8E5E22D-A087-6536-9E66-331CDB8314B2}"/>
              </a:ext>
            </a:extLst>
          </p:cNvPr>
          <p:cNvCxnSpPr>
            <a:cxnSpLocks/>
          </p:cNvCxnSpPr>
          <p:nvPr/>
        </p:nvCxnSpPr>
        <p:spPr>
          <a:xfrm>
            <a:off x="10776856" y="3233057"/>
            <a:ext cx="495301" cy="214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9C77307-DB45-4357-8EFF-2967D196B1DF}"/>
              </a:ext>
            </a:extLst>
          </p:cNvPr>
          <p:cNvCxnSpPr>
            <a:cxnSpLocks/>
          </p:cNvCxnSpPr>
          <p:nvPr/>
        </p:nvCxnSpPr>
        <p:spPr>
          <a:xfrm>
            <a:off x="11212283" y="2334985"/>
            <a:ext cx="223157" cy="6150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6D6BCA3-564E-AEF5-DB3C-657BCD007A94}"/>
              </a:ext>
            </a:extLst>
          </p:cNvPr>
          <p:cNvCxnSpPr>
            <a:cxnSpLocks/>
          </p:cNvCxnSpPr>
          <p:nvPr/>
        </p:nvCxnSpPr>
        <p:spPr>
          <a:xfrm flipH="1">
            <a:off x="11299372" y="2950028"/>
            <a:ext cx="136068" cy="49802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B00BF8-3903-84B9-E4F7-228C38F78E05}"/>
              </a:ext>
            </a:extLst>
          </p:cNvPr>
          <p:cNvCxnSpPr>
            <a:cxnSpLocks/>
          </p:cNvCxnSpPr>
          <p:nvPr/>
        </p:nvCxnSpPr>
        <p:spPr>
          <a:xfrm flipH="1">
            <a:off x="10586356" y="4109357"/>
            <a:ext cx="609599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4B10086-087E-9457-8FDE-0EB8FBC3D611}"/>
              </a:ext>
            </a:extLst>
          </p:cNvPr>
          <p:cNvCxnSpPr>
            <a:cxnSpLocks/>
          </p:cNvCxnSpPr>
          <p:nvPr/>
        </p:nvCxnSpPr>
        <p:spPr>
          <a:xfrm flipH="1">
            <a:off x="11195955" y="3445328"/>
            <a:ext cx="76202" cy="7075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B71346E-6681-7EFF-E5E5-5994F1C1476B}"/>
              </a:ext>
            </a:extLst>
          </p:cNvPr>
          <p:cNvSpPr/>
          <p:nvPr/>
        </p:nvSpPr>
        <p:spPr>
          <a:xfrm>
            <a:off x="8501741" y="243877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740C800-9DC0-3C4C-12B0-35E8AD18601C}"/>
              </a:ext>
            </a:extLst>
          </p:cNvPr>
          <p:cNvSpPr/>
          <p:nvPr/>
        </p:nvSpPr>
        <p:spPr>
          <a:xfrm>
            <a:off x="9127670" y="30957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/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0108D56-F397-9D2A-FF74-750F5D84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3" y="3028098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/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B80C20E-F182-12D7-1F6A-01F9D929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192" y="2378922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249">
            <a:extLst>
              <a:ext uri="{FF2B5EF4-FFF2-40B4-BE49-F238E27FC236}">
                <a16:creationId xmlns:a16="http://schemas.microsoft.com/office/drawing/2014/main" id="{8433749F-DFFC-1C7F-5D75-45840F50B559}"/>
              </a:ext>
            </a:extLst>
          </p:cNvPr>
          <p:cNvSpPr/>
          <p:nvPr/>
        </p:nvSpPr>
        <p:spPr>
          <a:xfrm>
            <a:off x="9149446" y="16991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/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3F515E-ECCC-EF2C-67F4-AA061B1A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897" y="1639331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Oval 251">
            <a:extLst>
              <a:ext uri="{FF2B5EF4-FFF2-40B4-BE49-F238E27FC236}">
                <a16:creationId xmlns:a16="http://schemas.microsoft.com/office/drawing/2014/main" id="{9088CB34-C58E-F1FA-48D2-0CDAC8483C7C}"/>
              </a:ext>
            </a:extLst>
          </p:cNvPr>
          <p:cNvSpPr/>
          <p:nvPr/>
        </p:nvSpPr>
        <p:spPr>
          <a:xfrm>
            <a:off x="9990366" y="173813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/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2794858-6B3D-8D59-DEB6-D5ACE76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17" y="1678289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2BB52F1F-4C58-ABF3-0436-853C20699B99}"/>
              </a:ext>
            </a:extLst>
          </p:cNvPr>
          <p:cNvSpPr/>
          <p:nvPr/>
        </p:nvSpPr>
        <p:spPr>
          <a:xfrm>
            <a:off x="10608130" y="230507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/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6BC3AE-0EB7-4040-3F5B-B51C5177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581" y="2245223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F3D82A03-44E8-7EA7-356A-088E8BE969AD}"/>
              </a:ext>
            </a:extLst>
          </p:cNvPr>
          <p:cNvSpPr/>
          <p:nvPr/>
        </p:nvSpPr>
        <p:spPr>
          <a:xfrm>
            <a:off x="9552221" y="231058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/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F7A9705-F68A-B18C-283A-BC77C46C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2" y="2250738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3340701F-3CEE-9272-9866-059C39F73943}"/>
              </a:ext>
            </a:extLst>
          </p:cNvPr>
          <p:cNvSpPr/>
          <p:nvPr/>
        </p:nvSpPr>
        <p:spPr>
          <a:xfrm>
            <a:off x="10153650" y="29558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/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01DF892-A3D5-447D-A2B3-01280100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101" y="289599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Oval 259">
            <a:extLst>
              <a:ext uri="{FF2B5EF4-FFF2-40B4-BE49-F238E27FC236}">
                <a16:creationId xmlns:a16="http://schemas.microsoft.com/office/drawing/2014/main" id="{BA5FB7A1-D26D-ED7D-1CDB-02CF762087F1}"/>
              </a:ext>
            </a:extLst>
          </p:cNvPr>
          <p:cNvSpPr/>
          <p:nvPr/>
        </p:nvSpPr>
        <p:spPr>
          <a:xfrm>
            <a:off x="10733314" y="377732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/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7A9096E-A4B1-8308-E12E-758EB73F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65" y="3717475"/>
                <a:ext cx="3483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Oval 267">
            <a:extLst>
              <a:ext uri="{FF2B5EF4-FFF2-40B4-BE49-F238E27FC236}">
                <a16:creationId xmlns:a16="http://schemas.microsoft.com/office/drawing/2014/main" id="{08EBF198-8D52-CE95-5168-90E7AC41B955}"/>
              </a:ext>
            </a:extLst>
          </p:cNvPr>
          <p:cNvSpPr/>
          <p:nvPr/>
        </p:nvSpPr>
        <p:spPr>
          <a:xfrm>
            <a:off x="11108869" y="302620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/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0E79E8F-716A-4ED5-8614-6BD63B5F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320" y="2966357"/>
                <a:ext cx="3483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B27B6F5A-C9C9-E8A9-61F9-7729EE475142}"/>
              </a:ext>
            </a:extLst>
          </p:cNvPr>
          <p:cNvSpPr/>
          <p:nvPr/>
        </p:nvSpPr>
        <p:spPr>
          <a:xfrm>
            <a:off x="9786255" y="3593045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/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9AF4A779-610B-BA6D-609E-E913DEC6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706" y="3533196"/>
                <a:ext cx="348349" cy="369332"/>
              </a:xfrm>
              <a:prstGeom prst="rect">
                <a:avLst/>
              </a:prstGeom>
              <a:blipFill>
                <a:blip r:embed="rId14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Oval 271">
            <a:extLst>
              <a:ext uri="{FF2B5EF4-FFF2-40B4-BE49-F238E27FC236}">
                <a16:creationId xmlns:a16="http://schemas.microsoft.com/office/drawing/2014/main" id="{2065B09A-B4E0-2066-44E5-84943A428B3F}"/>
              </a:ext>
            </a:extLst>
          </p:cNvPr>
          <p:cNvSpPr/>
          <p:nvPr/>
        </p:nvSpPr>
        <p:spPr>
          <a:xfrm>
            <a:off x="9905999" y="45564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/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DD7CB088-C285-4407-C3C5-EBB5878C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50" y="4496585"/>
                <a:ext cx="348349" cy="369332"/>
              </a:xfrm>
              <a:prstGeom prst="rect">
                <a:avLst/>
              </a:prstGeom>
              <a:blipFill>
                <a:blip r:embed="rId15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FD909F4-3FCC-1133-30F1-9E5A4CCE043B}"/>
              </a:ext>
            </a:extLst>
          </p:cNvPr>
          <p:cNvSpPr/>
          <p:nvPr/>
        </p:nvSpPr>
        <p:spPr>
          <a:xfrm>
            <a:off x="8942613" y="39790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/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2CB8971-983D-4495-BE14-3B74AF315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064" y="3919249"/>
                <a:ext cx="348349" cy="369332"/>
              </a:xfrm>
              <a:prstGeom prst="rect">
                <a:avLst/>
              </a:prstGeom>
              <a:blipFill>
                <a:blip r:embed="rId16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C36A76F3-15A8-F46A-2C61-55D666CD2668}"/>
              </a:ext>
            </a:extLst>
          </p:cNvPr>
          <p:cNvSpPr/>
          <p:nvPr/>
        </p:nvSpPr>
        <p:spPr>
          <a:xfrm>
            <a:off x="8308519" y="340759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/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CD88161-7E78-97D6-C7B8-B01A77DB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70" y="3347750"/>
                <a:ext cx="348349" cy="369332"/>
              </a:xfrm>
              <a:prstGeom prst="rect">
                <a:avLst/>
              </a:prstGeom>
              <a:blipFill>
                <a:blip r:embed="rId17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Oval 277">
            <a:extLst>
              <a:ext uri="{FF2B5EF4-FFF2-40B4-BE49-F238E27FC236}">
                <a16:creationId xmlns:a16="http://schemas.microsoft.com/office/drawing/2014/main" id="{6F28A7D0-E9E5-3C20-6CE4-BDE32BBE09A1}"/>
              </a:ext>
            </a:extLst>
          </p:cNvPr>
          <p:cNvSpPr/>
          <p:nvPr/>
        </p:nvSpPr>
        <p:spPr>
          <a:xfrm>
            <a:off x="7658102" y="304099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/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7E18E92-6914-FD0D-CB63-0FC251FD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3" y="2981141"/>
                <a:ext cx="348349" cy="369332"/>
              </a:xfrm>
              <a:prstGeom prst="rect">
                <a:avLst/>
              </a:prstGeom>
              <a:blipFill>
                <a:blip r:embed="rId18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Oval 279">
            <a:extLst>
              <a:ext uri="{FF2B5EF4-FFF2-40B4-BE49-F238E27FC236}">
                <a16:creationId xmlns:a16="http://schemas.microsoft.com/office/drawing/2014/main" id="{C09A9E0F-CAA1-D624-6FA6-FD6E214CCD40}"/>
              </a:ext>
            </a:extLst>
          </p:cNvPr>
          <p:cNvSpPr/>
          <p:nvPr/>
        </p:nvSpPr>
        <p:spPr>
          <a:xfrm>
            <a:off x="7440383" y="361947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/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09D16BDE-0D8F-402F-9057-CFE6B760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34" y="3559629"/>
                <a:ext cx="348349" cy="369332"/>
              </a:xfrm>
              <a:prstGeom prst="rect">
                <a:avLst/>
              </a:prstGeom>
              <a:blipFill>
                <a:blip r:embed="rId19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Oval 281">
            <a:extLst>
              <a:ext uri="{FF2B5EF4-FFF2-40B4-BE49-F238E27FC236}">
                <a16:creationId xmlns:a16="http://schemas.microsoft.com/office/drawing/2014/main" id="{3DE961D7-4085-F3BA-DFF0-948FFAA58967}"/>
              </a:ext>
            </a:extLst>
          </p:cNvPr>
          <p:cNvSpPr/>
          <p:nvPr/>
        </p:nvSpPr>
        <p:spPr>
          <a:xfrm>
            <a:off x="7500257" y="405529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/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ACF7F07-73FD-F15E-AA0D-4C77877A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08" y="3995449"/>
                <a:ext cx="348349" cy="369332"/>
              </a:xfrm>
              <a:prstGeom prst="rect">
                <a:avLst/>
              </a:prstGeom>
              <a:blipFill>
                <a:blip r:embed="rId20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Oval 283">
            <a:extLst>
              <a:ext uri="{FF2B5EF4-FFF2-40B4-BE49-F238E27FC236}">
                <a16:creationId xmlns:a16="http://schemas.microsoft.com/office/drawing/2014/main" id="{7300C16B-EBC3-7261-6953-EB875349BB39}"/>
              </a:ext>
            </a:extLst>
          </p:cNvPr>
          <p:cNvSpPr/>
          <p:nvPr/>
        </p:nvSpPr>
        <p:spPr>
          <a:xfrm>
            <a:off x="8085364" y="444446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/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2CE4FEF-F67E-E377-062E-11A99DB7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15" y="4384611"/>
                <a:ext cx="348349" cy="369332"/>
              </a:xfrm>
              <a:prstGeom prst="rect">
                <a:avLst/>
              </a:prstGeom>
              <a:blipFill>
                <a:blip r:embed="rId21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Oval 285">
            <a:extLst>
              <a:ext uri="{FF2B5EF4-FFF2-40B4-BE49-F238E27FC236}">
                <a16:creationId xmlns:a16="http://schemas.microsoft.com/office/drawing/2014/main" id="{6553F00B-F31E-2AB1-C1EC-F077AFE00A7B}"/>
              </a:ext>
            </a:extLst>
          </p:cNvPr>
          <p:cNvSpPr/>
          <p:nvPr/>
        </p:nvSpPr>
        <p:spPr>
          <a:xfrm>
            <a:off x="8855527" y="484995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/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A7FCCD2-9C25-193A-6FE9-FD2BF031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978" y="4790101"/>
                <a:ext cx="348349" cy="369332"/>
              </a:xfrm>
              <a:prstGeom prst="rect">
                <a:avLst/>
              </a:prstGeom>
              <a:blipFill>
                <a:blip r:embed="rId22"/>
                <a:stretch>
                  <a:fillRect r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coding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inverted index 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coding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</a:rPr>
                  <a:t>Lloyd’s algorithm 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3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coding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Veroni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Veroni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Veroni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Veroni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Veroni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4C13-F941-9B43-54C6-6154B2D9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A382-B15D-0BE1-5744-4E66D41C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</a:t>
                </a:r>
                <a:r>
                  <a:rPr lang="en-US" b="1" dirty="0">
                    <a:latin typeface="+mn-lt"/>
                  </a:rPr>
                  <a:t>Euclidean norm</a:t>
                </a:r>
                <a:r>
                  <a:rPr lang="en-US" dirty="0">
                    <a:latin typeface="+mn-lt"/>
                  </a:rPr>
                  <a:t>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Veroni cell are </a:t>
                </a:r>
                <a:r>
                  <a:rPr lang="en-US" b="1" dirty="0">
                    <a:latin typeface="+mn-lt"/>
                  </a:rPr>
                  <a:t>convex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code book </a:t>
                </a:r>
                <a:r>
                  <a:rPr lang="en-US" dirty="0">
                    <a:latin typeface="+mn-lt"/>
                  </a:rPr>
                  <a:t>for the cells is the list of centroids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763647-11C3-D364-E327-7D977E4FC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3EBF4-2106-1E50-086A-3C22B46A2C4B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6B276B-91B1-B9DB-6988-1CEBDF5572DE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61A5B-72D4-B8B6-C9D7-17169971CEF9}"/>
              </a:ext>
            </a:extLst>
          </p:cNvPr>
          <p:cNvCxnSpPr>
            <a:cxnSpLocks/>
          </p:cNvCxnSpPr>
          <p:nvPr/>
        </p:nvCxnSpPr>
        <p:spPr>
          <a:xfrm flipH="1" flipV="1">
            <a:off x="8377925" y="2908991"/>
            <a:ext cx="221789" cy="86835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CB180-F55C-86FE-5881-AF603C506BB4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B8A335-D09A-C4E2-5690-26BE9C62AFE8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51C19-0CEE-FC6D-9DA1-FA4D7EFB5D2B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AF01EE-320D-7F14-0759-A78EB2BBA3A9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4DE88-E1D9-6E08-E2C1-C48C6CBE5727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47E955-7B3D-A5A1-B924-48699650B2D4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606A1C-B00F-1251-6220-D902F41F70CF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6B5C-F3C6-E6CA-7CBA-9C671F66F1A4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CA52E0-7382-09F7-50E2-5BA01835B518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60D987-FB95-E0FD-C115-4E06E184194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6BC2EA-6701-7903-17FB-6448451894D9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E629E6-0D7C-A579-1EBA-88CEA44B0553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FC9606-6216-2515-7FE6-992C7755D7A8}"/>
              </a:ext>
            </a:extLst>
          </p:cNvPr>
          <p:cNvCxnSpPr>
            <a:cxnSpLocks/>
          </p:cNvCxnSpPr>
          <p:nvPr/>
        </p:nvCxnSpPr>
        <p:spPr>
          <a:xfrm flipH="1" flipV="1">
            <a:off x="7380511" y="2342265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AF3BCD-69CE-46E3-5908-767405E75B62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463747A-1A7E-9855-CB82-DD791CB41C83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D89AACF-F403-EC48-13FD-DBEB5ABC1770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82A863-7205-2964-146E-2DD3F52B8498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DA5E0B6-F712-C26D-CC5F-D6E5CBF5265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DDDDA6-9AAA-6902-F93D-58911DE1BBCF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6C645-8626-AD50-84F3-891F61AF6FA0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1393093-7588-CB53-9721-119A6DF35A13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4506484-CC5C-C9FA-C31B-EFF7E7A170B1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C715C50-842F-D9DA-6FB8-C0FCDCC2F7C7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363C2D7-0C78-24F9-9BB8-8E4F80D3755A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6FD2CBB-7589-83F0-3EFD-FCD2ADD36613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C3217C-66E6-5EAE-C7A0-B7A2779AB3E9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727B60D-93A2-CCF8-3285-36D98505D23D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6895728-670B-D541-C67B-2EAA3D5FFFD0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9044AFCF-21FB-8D0F-2ABC-65800B0117FD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C3FC488-1F5E-C49D-1D51-89A0D6BE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DF92F7E-2A8B-2C56-D7B1-CE819B7D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B81E8CC-1EFA-35E9-CF27-499E5D5E923E}"/>
              </a:ext>
            </a:extLst>
          </p:cNvPr>
          <p:cNvSpPr/>
          <p:nvPr/>
        </p:nvSpPr>
        <p:spPr>
          <a:xfrm>
            <a:off x="11526594" y="162511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077F911-9AC6-FBC4-6BF9-89AAC674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F5B286E5-6024-6161-07F8-9CAC169F587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9B6E7D2-EEFD-16E9-12EC-0245417C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2F3EA9F-EEF6-0466-1F26-3DDE7CDAB73E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582CC26-49BF-77A9-D6E2-5807DC7F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5287E7D9-5228-B6CF-D52A-2CCCCEE29D32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A210C0-1F3A-5D8E-3B69-DB056698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B151C998-3987-BF43-0329-21B1E0039FC2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E4A1173-6DDB-9C26-1A04-5089FD2AE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7DAF55-D3E8-9637-A371-CFC5BE810EC9}"/>
              </a:ext>
            </a:extLst>
          </p:cNvPr>
          <p:cNvCxnSpPr>
            <a:cxnSpLocks/>
          </p:cNvCxnSpPr>
          <p:nvPr/>
        </p:nvCxnSpPr>
        <p:spPr>
          <a:xfrm flipV="1">
            <a:off x="9145360" y="4007413"/>
            <a:ext cx="1020531" cy="2060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3FA1C9-44E9-C345-E4A0-5B68777D7510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E3C132-B7C6-F805-B5E9-6ED8820415BC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6E7A5A-B998-14F4-ED87-F7F78AEFFC11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3F55825-1E33-5BDD-E3EE-57E174A6CD6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7AF8C90-02F3-933E-D64A-63DB95C3D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0F57F4AB-BDCE-DFE7-B0A0-8F8038064162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DEB7C5B-7194-0714-CA3C-259AB461A434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82373A0-0202-F7E1-8CE8-99E182E5730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841F903-1D52-5A85-8C6C-ABF18D7F1F69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705E053-B062-7D23-432F-51CF92546FFA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33BB890-DE84-D760-6D98-8F332A8E5463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1B1F911-5D14-97BE-E5CC-517C2F27CBE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Veroni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error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2D20-2F50-8123-DEB5-C4CDC30C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1694-F52D-E01E-996E-4AD9E424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coding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coding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the code (cell)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all points in the cell are coded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An IVF lookup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indexes all the points in that cell</a:t>
                </a:r>
              </a:p>
              <a:p>
                <a:r>
                  <a:rPr lang="en-US" dirty="0">
                    <a:latin typeface="+mn-lt"/>
                  </a:rPr>
                  <a:t>The coarse coded IFV achieves considerable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For floating point codes memory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6881A-F614-E676-514C-19F55ED7E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E1D833-F65D-CF36-2C26-9F6722086BCD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FED138-A838-468A-65E0-A2FF6EA621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3EDE88-17E0-2CF6-8BB9-DB8A2B953E79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478B1-0B29-86C3-5631-83251B1CE5B8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3F8471-6D5E-882F-21E6-674DAA9A49E5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B4D963-98F3-D4C8-B863-196CB263291F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CE28B-1EB0-4FE4-2A97-BC6B13C040E7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3E7CCA-1D1D-9E33-BF5D-D7ABF4004B5D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BCA841-526C-6BB4-33AD-0D1ABA2C1C9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F6A502-B9E1-7995-412A-40E8BD0347EE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4776C3-3534-8D9A-983D-AAE87B20178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BDEAFF-DA6A-0BC8-E1F4-A4F1985887F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FF30B4-E193-0715-4198-061822ABEA72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0F1BFF-1D9A-F67D-A66C-14F419559886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6B0070-1A58-04D7-75AF-88B344EF197B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26B709-5CE6-49B9-14E5-3202439478D8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B580E7-CF9F-4251-F044-47D0319B5F30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5C0277-BA72-6929-458C-94E5B9FC84CB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634F63-AABC-4300-CE4E-44B5CFA03E24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7F92B0-145D-E929-97C6-F58CC11DE8D5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5EC890D-91A5-E6E5-03A0-12D2C783C4E0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2F66C8-6ABE-FD6F-C9D0-C7F050983C08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BB66F4D-0B21-F219-E028-AD8E9C5D06EA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337F129-C8C1-5E69-8B37-CC96029CE6DD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CF01B5B-CA3E-509C-99BA-8AC469EBAEE6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F24EC3-49CB-B55E-4C07-F4C2F214084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C482FF7-464B-08D2-23F7-BB88B386FAA4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CF1122E-267B-2B1F-DE88-30C80C53E36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C6DE80-B3A0-49A6-E8BF-B1187F685A18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6A30D97-9A24-57A3-6266-A69700057FB1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85CBF74-9C2F-5F42-90E7-D1875A6A5EE1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C25768A-08AC-0D0A-C43D-19F272032AF5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D818AE-BDE6-9213-9C40-80E272A4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2A55A7C-2C49-6A3E-3BDD-5E4CF0CD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B1249160-6E6D-9A07-CA31-F32368485225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23157AD9-EFED-6870-7D53-F7D4090B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08344E0B-7556-2A42-B58D-D69838CDB413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F07213F-67C2-21DF-6901-00127070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C2402C78-D26C-F285-7984-05671AE104A0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412DE94-61E5-46E6-391C-37200FCB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7DFF188E-B1FA-9312-29B2-F06227F69314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D640B66-E9F1-26D6-A6E2-55F01D1C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230E699C-B362-1033-D9D2-D3DEBAED1EAD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A8A4B60E-47A3-CBE0-F0B8-B1B5B9EF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6A32B-180D-56CD-07F6-85BE9F92BC03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408815-72DF-5F2F-98E6-BF063F1CC08B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1CFBB1-1F49-A5CF-7E9D-440B3F196CA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4753D8D-2398-E5BC-C06C-84DDBC57CC68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B9C6591-7EE8-B6A9-42A8-5A003745C6AF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C91855-B1F1-77EF-4FBE-381B8BA7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BD730551-007B-5541-47F3-144EB3DC9FE5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743551B-0610-5473-EFC6-5A023C445D4C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A7A0CCB-5CDF-6FD6-B2CF-428086292AB3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99AD908-3AD7-9C40-268F-D60047EF2615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B2A2033-4AEA-684D-874C-EE9F19011C6E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DF1808C-2F92-D2E2-ED1D-A865A6983634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BAA169E-B15E-C0FE-CD8D-7E7E0F25BFC3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8AF10A-81B2-0F16-FB19-3E33A0C7DC5A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97977-0E9C-7499-85F5-CEECDA3B0E33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3F546-9D57-A878-E031-180EB8B99F26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B74E60-ACEC-B961-CC82-8EFA591D03D4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08E9E-8052-9E8E-DC78-2C8A7B8C9F89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FB4EA-44B6-705E-A130-CB740BEAD86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23BEA-BE11-1463-085F-8DA7A43E8EA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3B92A5-E7DC-BBD9-DA69-39141CEC5527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D1B806-9052-CBEF-F825-DB3CD32CAAEA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088A66-9A18-97BD-56AF-5DD6390C61F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F906F3-8400-7085-1D54-41A09355BE82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0D2017-6704-A962-049C-4809BEF98E34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B1FA05-21D1-411E-4940-3DA1660D6F32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37383F-EEA5-5D63-D6F3-F541EEC4ECDE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2D937C-5480-15B2-1ACF-A2DA3EDF5E6E}"/>
              </a:ext>
            </a:extLst>
          </p:cNvPr>
          <p:cNvSpPr/>
          <p:nvPr/>
        </p:nvSpPr>
        <p:spPr>
          <a:xfrm>
            <a:off x="8871047" y="2853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2EDE76-3725-0375-020C-08CF648E6D7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986BA2-1B85-E996-AFB3-490D9640A3E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B937FC-F32E-840A-7A4D-910868BDBB07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31B2B3-4195-BFC4-10A1-D91EF7E9AE4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EB3C84-128B-A5B0-0942-EAC0E53CB24C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A9E7C3-2160-34FB-D8F5-54CC226C7369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8A4FFF-7480-8539-775A-F9D74FEA5697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81AD4C-4D05-01FB-70E0-55594535FA60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4ADF9-263A-B621-F09E-3D2C6A64879B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577902-8A60-2D67-F0B1-E74481DE1DF7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131981-8D76-913E-77A4-7795B6104932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7ABEF5-2F2F-8C8A-1C8C-97A7B69888C0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8F44A5-7E9F-2F13-1DD3-B2B20EA8F864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56A231-01C8-53AC-6D3D-F21CC3DBE0EA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775CFB-0672-61C7-C886-827BCCBE3F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C3137-388B-B6EF-2583-E4CA1C8534FE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0B57665-FEAC-B1C0-8726-265AE581A8ED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35CF8D-446D-B196-FBAB-B45C20EAD7B1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5B073DC-C11A-F842-5461-122A271F4F1A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FEC8267-F080-8245-4936-83BF5B91937A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990EFF5-3ED2-28C9-1B65-2B6156583E97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9BAED21-2FB8-1261-5F0A-C5DFAA709388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1F451C-F3F0-DD7A-48F0-FBE4DF78F9B9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DDE9E4-987D-5CF0-E7F2-A0F7EC4A4B9B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18E395-3CBD-FD9F-1B1C-F7107DD9E288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77EBBF-7F6D-E0AB-C775-44E61957A26E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BDBA2E-1576-0BDA-9154-EC85618F9031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4D916B-51AE-253E-D04D-CAE460AB938E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BFDE846-CBC5-1DBE-DB0C-5B1B365E7C82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A1392C-6332-11AA-2437-472461D36934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F165F1C-55EE-9B77-2ABB-036D7828C4BA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CABC493-2AB3-2F85-7D6B-6AA27950FD1C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0AFFC2-9313-9E0A-7AA7-89DCD0249E4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B030F98-DE68-DB38-E56E-7FF93E317CA9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EC0EE8-3F24-3BB5-15E4-C7B8CCF8FDF8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86CE40-0330-E96A-94E0-A032A497776B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87A99A-2418-5DD8-E073-61D55B8686D8}"/>
              </a:ext>
            </a:extLst>
          </p:cNvPr>
          <p:cNvSpPr/>
          <p:nvPr/>
        </p:nvSpPr>
        <p:spPr>
          <a:xfrm>
            <a:off x="9240876" y="27350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F47A902-991C-477D-538A-2F45A74D0B61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3BA6745-8CF8-96CE-1388-733385464F2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89107-E09B-8CFB-EB21-0B88EBC08AB3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9D841EA-9775-D0F6-0F01-4EAAF0A8E5C7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55419E4-C301-34E3-2DCF-1F79D51E4307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B97F7C-80EA-E44D-8717-6E807AB010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8B2BC4-C8BD-9875-D5A3-54AD32A58F5A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4E65860-3189-14D0-2C35-9A49C8A35C44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CE7F7FA-8A2C-BD0F-86AC-EB0A0BC09914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47BF6B7-B38A-FB0E-65D0-C35D7E031D14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90AE542-97A6-752B-D9B7-8E2C6BCB70C4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C0B53DA-B7F7-B818-83B1-0538B77DCE05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8590AB8-3765-97E8-BAC0-91BAA1E004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F02C32C-0E37-52F7-5DB0-632759B4F7E7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D71717C-D1B2-924F-74B9-786016584FA7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58676BA-7BC7-58D1-AC3C-39026AC8DE9B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CB81E-72FC-2288-C84F-1DADECB46341}"/>
              </a:ext>
            </a:extLst>
          </p:cNvPr>
          <p:cNvCxnSpPr/>
          <p:nvPr/>
        </p:nvCxnSpPr>
        <p:spPr>
          <a:xfrm flipV="1">
            <a:off x="5510849" y="2110656"/>
            <a:ext cx="1819021" cy="5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observations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as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47A02-9E84-D287-D3F7-5F8D56AC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7437-5E95-8786-3373-81E9ADF2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3AF0F-2130-BD8A-0DC9-7276D4C324E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3AF0F-2130-BD8A-0DC9-7276D4C32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19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dirty="0">
                    <a:latin typeface="+mn-lt"/>
                  </a:rPr>
                  <a:t>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  <a:blipFill>
                <a:blip r:embed="rId3"/>
                <a:stretch>
                  <a:fillRect l="-1583" t="-1576" r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is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distances are computed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not investable and is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22C5-6E71-3A53-3150-FEA81E6C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2E36-66DF-3A77-FB5F-595F64A3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E211-D454-0B66-3BC9-F69FC1ED61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8"/>
            <a:ext cx="11412312" cy="580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Product Quantization (PQ) uses </a:t>
            </a:r>
            <a:r>
              <a:rPr lang="en-US" b="1" dirty="0">
                <a:latin typeface="+mn-lt"/>
              </a:rPr>
              <a:t>asymmetric distance calculations (ASD)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727F69-952A-6002-8427-3FED403BBB2F}"/>
              </a:ext>
            </a:extLst>
          </p:cNvPr>
          <p:cNvGrpSpPr/>
          <p:nvPr/>
        </p:nvGrpSpPr>
        <p:grpSpPr>
          <a:xfrm>
            <a:off x="4425903" y="2425838"/>
            <a:ext cx="2579045" cy="2298539"/>
            <a:chOff x="4425904" y="2425838"/>
            <a:chExt cx="3738150" cy="30933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68024D-8A49-4A84-8F12-C97644C0047E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E05890-AF4C-19C8-B75E-7E3E4F0E56A8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D73240-C1BF-C665-6EB6-5F65E9F2D417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24F4B5-5CB7-2B16-70AF-9F1E18228AAD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AB02EC-AAB2-E635-9908-66DD9BBC28D7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0F55D6-BCDA-402E-65C1-41FDA3F4C8EC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A7F062-C990-E16D-E6E3-B938240BAC0C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EDDA8-46DA-53AF-FE4F-6B634B7A5AAD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120C65-8E12-579A-A300-D172A9FD8A21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64369E-2874-5EA3-0D88-88637FA7C72A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25619-B7B6-A0CB-300B-CC793629CE87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6B66FF-D160-8D69-7A58-532FC721C869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05467E-1963-F9CF-0B35-B94E1E35C3AD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1EEA05-781A-02A4-4F1A-E08175E5FBE6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995793-06B2-DC61-B3A9-7CDED1F5AE6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CCFADA-1227-63D4-9C9E-CBCB579BE57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00736A-09B7-0316-46D9-BA0B60B7C600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F2763-01D6-6547-6933-9DAEA25B2DC9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210945-DDEE-E1EB-B98F-1085839247F4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6858CB-6BDD-0FB5-346E-41A545D1DC99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97A42BB-F2A5-4125-4F29-D0C2E27062A2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BCDCDE-A553-E9A9-4936-B0591A899B51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0C0080-76F9-F812-7480-04453881D2DD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F7EB1-D44F-3EB8-DF48-27B61B7BC867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4EDC10-C055-BA48-4823-60625CCFFE6D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3BEA87-F39A-DD1F-191E-B141552297DC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E8A34-5037-01F1-67EA-4EBC04729F7E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AF458F-C2A6-2BF6-F874-607786797E86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32FA2E-E4E0-3C28-09E1-A7E410682C01}"/>
              </a:ext>
            </a:extLst>
          </p:cNvPr>
          <p:cNvCxnSpPr>
            <a:cxnSpLocks/>
          </p:cNvCxnSpPr>
          <p:nvPr/>
        </p:nvCxnSpPr>
        <p:spPr>
          <a:xfrm>
            <a:off x="4425904" y="2345230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0C41FC-E750-3904-0853-D93C77EEE905}"/>
              </a:ext>
            </a:extLst>
          </p:cNvPr>
          <p:cNvCxnSpPr>
            <a:cxnSpLocks/>
          </p:cNvCxnSpPr>
          <p:nvPr/>
        </p:nvCxnSpPr>
        <p:spPr>
          <a:xfrm flipV="1">
            <a:off x="4278086" y="2502788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/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24CA4F-6CD1-2F4D-C494-A97DF9CB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77" y="1897242"/>
                <a:ext cx="46050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/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E155D4D-F582-64E9-A9FD-D608F704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36" y="3261479"/>
                <a:ext cx="407167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00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4120-705E-91BA-FBAA-9CF62ADDF34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uses asymmetric distance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dirty="0">
                    <a:latin typeface="+mn-lt"/>
                  </a:rPr>
                  <a:t>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D4120-705E-91BA-FBAA-9CF62ADDF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6933379" cy="5803001"/>
              </a:xfrm>
              <a:blipFill>
                <a:blip r:embed="rId3"/>
                <a:stretch>
                  <a:fillRect l="-1847" t="-2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A307DD5-9FE0-FA73-83C6-F49214B44EAC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B9C2-577A-695A-6538-313A35B385F5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33128-D361-9723-8FEA-4923D9482F09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42B04-F83D-95F6-784E-05339AE2A0E9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6F76E-DF1C-62EE-08AA-CA7659038B8A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11622-1EA0-84E5-67A5-6E22A5921B68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E593D-B828-AA3F-E8B4-4544EBF434DB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34042-6028-E554-7630-BFA683E07AD7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56645-8180-214F-E6C4-20CD7576BB60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E8A84-261C-274F-D2C6-269E669CA714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93B20B-53F3-7F28-5A56-AC85734C3916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9F6D0-21BB-2B52-4998-E0BECE93EB8F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D0C64-ADF5-64A2-29CF-F093EAFB1A25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0C88AE-2477-C549-0AA9-61D97E898199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07C3-9D1C-7667-1FA6-15D5493F8155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77A11-2BB3-A42A-7DD7-05D208962E9F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2B154D-D336-6794-4B39-95620BFFBE86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D61797-4A62-6CF3-2FE9-32AE49A67C05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71724-52E0-B371-9FC7-6E65CC485343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515DF-92E0-B6BD-8813-F72BB1421283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430ABB-078C-CFE9-8063-024408771DCD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8A37E-29FF-C546-9B60-947BAC577870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7635D6-B447-9774-E056-3DDD577D114E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F9377-11D6-F81A-7AC6-99C1BE1A3246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7C1EE-8F64-A6A9-160E-2DE05A486FF5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2AAC97-8EA5-3272-E290-02316772C7B9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D2FE9-D68E-F3A9-9B16-A8AF0E8B24FD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08146D-944F-A788-D9CF-D1A05B167941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141521-990D-D296-A872-D6A9EC31B2D0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1D6D50-8527-0AB5-B6BF-E92FD1389A90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EF8F1D-0CE0-A2EE-7176-7D2137E61765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EF8F1D-0CE0-A2EE-7176-7D2137E6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2A4F6-F31E-F732-3DE9-D9D6BE55734E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2A4F6-F31E-F732-3DE9-D9D6BE55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2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</a:t>
                </a:r>
                <a:r>
                  <a:rPr lang="en-US">
                    <a:latin typeface="+mn-lt"/>
                  </a:rPr>
                  <a:t>error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Start search by selecting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Find nearest neighbor to the query vector in the top layer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starting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Use nearest neighbor from previous layer as starting point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74B2-A23F-91A3-9F07-6314025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FF6C-7130-4BA8-A47C-143B5BAC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0D43-2A71-D8DD-0AAC-9671EF542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018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733154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highest level of the hierarchy has the longest-range edges</a:t>
                </a:r>
              </a:p>
              <a:p>
                <a:r>
                  <a:rPr lang="en-US" dirty="0">
                    <a:latin typeface="+mn-lt"/>
                  </a:rPr>
                  <a:t>The search proceeds to increasingly finer detail levels </a:t>
                </a:r>
              </a:p>
              <a:p>
                <a:r>
                  <a:rPr lang="en-US" dirty="0">
                    <a:latin typeface="+mn-lt"/>
                  </a:rPr>
                  <a:t>The lowest level contains all nodes and the most detail 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38646-8F4A-2043-16A2-7D88AF9A3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an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We need an efficient way to (approximately) perform similarity joins at massive scale   </a:t>
                </a:r>
              </a:p>
              <a:p>
                <a:r>
                  <a:rPr lang="en-US" dirty="0">
                    <a:latin typeface="+mn-lt"/>
                  </a:rPr>
                  <a:t>Simple linear similarity search over n observation vectors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infeasible for large scale problems!</a:t>
                </a:r>
              </a:p>
              <a:p>
                <a:r>
                  <a:rPr lang="en-US" dirty="0">
                    <a:latin typeface="+mn-lt"/>
                  </a:rPr>
                  <a:t>Find exact low-dimensional similarity with KD-tree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Efficient algorithm for finding nearest neighbors in low dimensional spaces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Scalable for small to medium size datasets</a:t>
                </a:r>
              </a:p>
              <a:p>
                <a:r>
                  <a:rPr lang="en-US" dirty="0">
                    <a:latin typeface="+mn-lt"/>
                  </a:rPr>
                  <a:t>Need an efficient method for large-scale and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847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2173799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partition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b="1" dirty="0">
                    <a:latin typeface="+mn-lt"/>
                  </a:rPr>
                  <a:t>k nearest-neighbor </a:t>
                </a:r>
                <a:r>
                  <a:rPr lang="en-US" dirty="0">
                    <a:latin typeface="+mn-lt"/>
                  </a:rPr>
                  <a:t>by query on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KD-tree algorithm scales for massive datasets 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more scalable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952" t="-1604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</a:t>
            </a:r>
            <a:r>
              <a:rPr lang="en-US">
                <a:latin typeface="+mn-lt"/>
                <a:cs typeface="Courier New" panose="02070309020205020404" pitchFamily="49" charset="0"/>
              </a:rPr>
              <a:t>steps 2-6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30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a fairly theoretical but comprehensive review paper on approximate nearest neighbor search algorithms see </a:t>
            </a:r>
            <a:r>
              <a:rPr lang="en-US" dirty="0">
                <a:latin typeface="+mn-lt"/>
                <a:hlinkClick r:id="rId6"/>
              </a:rPr>
              <a:t>Andoni, Indyk and </a:t>
            </a:r>
            <a:r>
              <a:rPr lang="en-US" dirty="0" err="1">
                <a:latin typeface="+mn-lt"/>
                <a:hlinkClick r:id="rId6"/>
              </a:rPr>
              <a:t>Razenshteyn</a:t>
            </a:r>
            <a:r>
              <a:rPr lang="en-US" dirty="0">
                <a:latin typeface="+mn-lt"/>
                <a:hlinkClick r:id="rId6"/>
              </a:rPr>
              <a:t>, 2018</a:t>
            </a:r>
            <a:r>
              <a:rPr lang="en-US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60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1044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29956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1148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dirty="0">
                <a:latin typeface="+mn-lt"/>
              </a:rPr>
              <a:t>Tree search</a:t>
            </a:r>
          </a:p>
          <a:p>
            <a:pPr lvl="1"/>
            <a:r>
              <a:rPr lang="en-US" sz="2800" dirty="0">
                <a:latin typeface="+mn-lt"/>
              </a:rPr>
              <a:t>Hash-based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Quantization-based search</a:t>
            </a:r>
          </a:p>
          <a:p>
            <a:pPr lvl="1"/>
            <a:r>
              <a:rPr lang="en-US" sz="2800" dirty="0">
                <a:latin typeface="+mn-lt"/>
              </a:rPr>
              <a:t>Graph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46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19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4196844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Usually use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09101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0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13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365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93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4314-6D82-D0BF-2413-2C9B6314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D6AF-E7E1-2D5C-B2DA-07328AD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Mini-Hashes and Sketches</a:t>
            </a:r>
            <a:br>
              <a:rPr lang="en-US" b="1" dirty="0"/>
            </a:br>
            <a:r>
              <a:rPr lang="en-US" b="1" dirty="0"/>
              <a:t>For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28047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Locally sensitive hashing (LSH) </a:t>
                </a:r>
                <a:r>
                  <a:rPr lang="en-US" dirty="0">
                    <a:latin typeface="+mn-lt"/>
                  </a:rPr>
                  <a:t>is a computationally efficient method to measure similarity in high dimensional spaces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LSH algorithms perform approximate similarity search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for high dimensional space      </a:t>
                </a:r>
              </a:p>
              <a:p>
                <a:r>
                  <a:rPr lang="en-US" dirty="0">
                    <a:latin typeface="+mn-lt"/>
                  </a:rPr>
                  <a:t>LSH algorithms can be applied to categorical and numeric data   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 similarity  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 similarity</a:t>
                </a:r>
              </a:p>
              <a:p>
                <a:pPr lvl="1"/>
                <a:r>
                  <a:rPr lang="en-US" dirty="0">
                    <a:latin typeface="+mn-lt"/>
                  </a:rPr>
                  <a:t>Cosign similarity </a:t>
                </a:r>
              </a:p>
              <a:p>
                <a:pPr lvl="1"/>
                <a:r>
                  <a:rPr lang="en-US" dirty="0">
                    <a:latin typeface="+mn-lt"/>
                  </a:rPr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2280" y="898164"/>
                <a:ext cx="11063382" cy="5737844"/>
              </a:xfrm>
              <a:blipFill>
                <a:blip r:embed="rId4"/>
                <a:stretch>
                  <a:fillRect l="-1157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280" y="898164"/>
            <a:ext cx="11063382" cy="267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process flow for LSH for document similarity  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Goal is to perform similarity search between documents in corpus</a:t>
            </a:r>
          </a:p>
          <a:p>
            <a:r>
              <a:rPr lang="en-US" dirty="0">
                <a:latin typeface="+mn-lt"/>
              </a:rPr>
              <a:t>Process involves three steps   </a:t>
            </a:r>
          </a:p>
          <a:p>
            <a:r>
              <a:rPr lang="en-US" dirty="0">
                <a:latin typeface="+mn-lt"/>
              </a:rPr>
              <a:t>Similar workflow for images and other content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BE6CEA0-9A98-7185-1BBF-C99CD497D715}"/>
              </a:ext>
            </a:extLst>
          </p:cNvPr>
          <p:cNvSpPr/>
          <p:nvPr/>
        </p:nvSpPr>
        <p:spPr>
          <a:xfrm rot="5400000">
            <a:off x="3523477" y="3835104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4BD74-E833-890F-38FC-78E74B0F4FDE}"/>
              </a:ext>
            </a:extLst>
          </p:cNvPr>
          <p:cNvSpPr txBox="1"/>
          <p:nvPr/>
        </p:nvSpPr>
        <p:spPr>
          <a:xfrm>
            <a:off x="3603170" y="4357807"/>
            <a:ext cx="1636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Shingling of document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846E49C-9537-F787-3165-FCB971133079}"/>
              </a:ext>
            </a:extLst>
          </p:cNvPr>
          <p:cNvSpPr/>
          <p:nvPr/>
        </p:nvSpPr>
        <p:spPr>
          <a:xfrm rot="5400000">
            <a:off x="6328621" y="3835102"/>
            <a:ext cx="1796307" cy="1876405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811BC-A8E0-00B0-FE64-13565D8044A8}"/>
              </a:ext>
            </a:extLst>
          </p:cNvPr>
          <p:cNvSpPr txBox="1"/>
          <p:nvPr/>
        </p:nvSpPr>
        <p:spPr>
          <a:xfrm>
            <a:off x="6451208" y="3988473"/>
            <a:ext cx="1636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Mini-hashing to create sketch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E262769-0F2B-2FDA-DBA2-003E1BDCE022}"/>
              </a:ext>
            </a:extLst>
          </p:cNvPr>
          <p:cNvSpPr/>
          <p:nvPr/>
        </p:nvSpPr>
        <p:spPr>
          <a:xfrm rot="5400000">
            <a:off x="9237460" y="3770804"/>
            <a:ext cx="1796307" cy="2005001"/>
          </a:xfrm>
          <a:prstGeom prst="snip2Same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F8A8-4F37-25D1-7414-81764AFFEC53}"/>
              </a:ext>
            </a:extLst>
          </p:cNvPr>
          <p:cNvSpPr txBox="1"/>
          <p:nvPr/>
        </p:nvSpPr>
        <p:spPr>
          <a:xfrm>
            <a:off x="9192984" y="4173138"/>
            <a:ext cx="190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Similarity approximated by LSH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F3CD132-BF43-FDE1-53FB-9505066B9CD6}"/>
              </a:ext>
            </a:extLst>
          </p:cNvPr>
          <p:cNvSpPr/>
          <p:nvPr/>
        </p:nvSpPr>
        <p:spPr>
          <a:xfrm>
            <a:off x="987532" y="3988473"/>
            <a:ext cx="1594758" cy="1475014"/>
          </a:xfrm>
          <a:prstGeom prst="flowChartMagneticDisk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Corpus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82368E9-1964-4770-9ABD-4B9307DEB008}"/>
              </a:ext>
            </a:extLst>
          </p:cNvPr>
          <p:cNvSpPr/>
          <p:nvPr/>
        </p:nvSpPr>
        <p:spPr>
          <a:xfrm rot="16200000">
            <a:off x="8365866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8623F36-9DD9-01B1-7ECD-15650EB00977}"/>
              </a:ext>
            </a:extLst>
          </p:cNvPr>
          <p:cNvSpPr/>
          <p:nvPr/>
        </p:nvSpPr>
        <p:spPr>
          <a:xfrm rot="16200000">
            <a:off x="2777369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529AB-69EA-E73C-E447-68A59CC4E556}"/>
              </a:ext>
            </a:extLst>
          </p:cNvPr>
          <p:cNvSpPr/>
          <p:nvPr/>
        </p:nvSpPr>
        <p:spPr>
          <a:xfrm rot="16200000">
            <a:off x="5628074" y="4569194"/>
            <a:ext cx="533400" cy="408215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7B35-8AF8-3E3F-9285-48A0C513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1325-53CA-D7CB-C924-BDFCCF4A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Locally Sensitive Hashing</a:t>
            </a:r>
          </a:p>
        </p:txBody>
      </p:sp>
    </p:spTree>
    <p:extLst>
      <p:ext uri="{BB962C8B-B14F-4D97-AF65-F5344CB8AC3E}">
        <p14:creationId xmlns:p14="http://schemas.microsoft.com/office/powerpoint/2010/main" val="4045716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the Jaccard similarity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𝐽𝑎𝑐𝑐𝑎𝑟𝑑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 signatures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we see the following sensitivity of the decision function: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sensitivity to positive cases is low, </a:t>
                </a:r>
                <a:r>
                  <a:rPr lang="en-US" b="1" dirty="0">
                    <a:latin typeface="+mn-lt"/>
                  </a:rPr>
                  <a:t>poor sensitivity to discoveries</a:t>
                </a:r>
                <a:r>
                  <a:rPr lang="en-US" dirty="0">
                    <a:latin typeface="+mn-lt"/>
                  </a:rPr>
                  <a:t>!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794479"/>
                <a:ext cx="11525250" cy="5961921"/>
              </a:xfrm>
              <a:blipFill>
                <a:blip r:embed="rId3"/>
                <a:stretch>
                  <a:fillRect l="-1111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8DFA8-709B-4A59-83BD-A10EDB192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35892"/>
              </p:ext>
            </p:extLst>
          </p:nvPr>
        </p:nvGraphicFramePr>
        <p:xfrm>
          <a:off x="831850" y="2732723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348499085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63618795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35452255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031338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6517490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3586065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3.2000E-04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87577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2.4300E-03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9.9757E-01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3493326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1.0240E-02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9.8976E-01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413673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3.1250E-02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9.6875E-01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26719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7.7760E-02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9.2224E-01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4069152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1.6807E-01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8.3193E-01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137424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3.2768E-01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6.7232E-01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327.68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483147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5.9049E-01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4.0951E-01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590.49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481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8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for a given Jaccard similarity between two documents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banded mini-hashing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latin typeface="+mn-lt"/>
                  </a:rPr>
                  <a:t> we find the following sensitivities: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Sensitivity to positive cases has increased significantly!  </a:t>
                </a:r>
              </a:p>
              <a:p>
                <a:r>
                  <a:rPr lang="en-US" dirty="0">
                    <a:latin typeface="+mn-lt"/>
                  </a:rPr>
                  <a:t>Some increase in false positive cases, increased false discovery rate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E0D948-42FC-4C88-86EE-F00DB89C9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87182"/>
              </p:ext>
            </p:extLst>
          </p:nvPr>
        </p:nvGraphicFramePr>
        <p:xfrm>
          <a:off x="584200" y="2154952"/>
          <a:ext cx="7226300" cy="324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17380878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924271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6380270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997096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Positive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Probability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</a:rPr>
                        <a:t>Expected Positive Pairs per 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0579229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1.9998E-04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9.9980E-01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684844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6.3806E-03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889486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4.7494E-02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9.5251E-01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7536057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8.1395E-01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384637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4.7005E-01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5.2995E-01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470.05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383058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8.0190E-01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1.9810E-01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801.90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278931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9.7478E-01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2.5219E-02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974.78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8917867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9.9964E-01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3.5606E-04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999.64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915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1.0000E+00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1.7591E-08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1690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9936"/>
            <a:ext cx="11525250" cy="59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Probabilities from banded mini-hashing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89CA6-DD76-7409-13C6-FA538BC3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38" y="1605888"/>
            <a:ext cx="6273932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6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Consider how local sensitivity is constructed for Jaccard similarity: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For mini-hash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is</a:t>
                </a:r>
                <a:r>
                  <a:rPr lang="en-US" sz="20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2470" r="-1270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Example of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Jaccard similarity </a:t>
                </a:r>
              </a:p>
              <a:p>
                <a:r>
                  <a:rPr lang="en-US" dirty="0">
                    <a:latin typeface="+mn-lt"/>
                  </a:rPr>
                  <a:t>Set the thresholds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latin typeface="+mn-lt"/>
                  </a:rPr>
                  <a:t>Then: </a:t>
                </a:r>
              </a:p>
              <a:p>
                <a:pPr lvl="1"/>
                <a:r>
                  <a:rPr lang="en-US" dirty="0">
                    <a:latin typeface="+mn-lt"/>
                  </a:rPr>
                  <a:t>Probability of match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Probability of false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=1−0.6=0.4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Can visualize relationship between hash function and sensitivity of the decision rule 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Higher sensitivity,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and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, increases probability of correct decision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1997425"/>
              </a:xfrm>
              <a:blipFill>
                <a:blip r:embed="rId3"/>
                <a:stretch>
                  <a:fillRect l="-952" t="-7951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F35517-4F73-4034-8FDD-6EB5CD0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02" y="2902336"/>
            <a:ext cx="5403998" cy="362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8D23-BF29-497D-A119-A80232340E6A}"/>
              </a:ext>
            </a:extLst>
          </p:cNvPr>
          <p:cNvSpPr txBox="1"/>
          <p:nvPr/>
        </p:nvSpPr>
        <p:spPr>
          <a:xfrm>
            <a:off x="3241040" y="6527264"/>
            <a:ext cx="49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Credit; </a:t>
            </a:r>
            <a:r>
              <a:rPr lang="en-US" dirty="0" err="1"/>
              <a:t>Leskovec</a:t>
            </a:r>
            <a:r>
              <a:rPr lang="en-US" dirty="0"/>
              <a:t> et.al.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231F-CF4C-88FC-DE8E-FF7D0CAA88A2}"/>
              </a:ext>
            </a:extLst>
          </p:cNvPr>
          <p:cNvSpPr txBox="1"/>
          <p:nvPr/>
        </p:nvSpPr>
        <p:spPr>
          <a:xfrm>
            <a:off x="6824421" y="5014144"/>
            <a:ext cx="100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24DD-E961-A0FF-562A-F974593993CF}"/>
              </a:ext>
            </a:extLst>
          </p:cNvPr>
          <p:cNvSpPr txBox="1"/>
          <p:nvPr/>
        </p:nvSpPr>
        <p:spPr>
          <a:xfrm>
            <a:off x="3985645" y="2782669"/>
            <a:ext cx="109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1316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1614-7556-0990-89BE-B6D81C26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547-44B4-22A7-AAC8-A7BBF3D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Improving LSH</a:t>
            </a:r>
          </a:p>
        </p:txBody>
      </p:sp>
    </p:spTree>
    <p:extLst>
      <p:ext uri="{BB962C8B-B14F-4D97-AF65-F5344CB8AC3E}">
        <p14:creationId xmlns:p14="http://schemas.microsoft.com/office/powerpoint/2010/main" val="414199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r>
                  <a:rPr lang="en-US" dirty="0">
                    <a:latin typeface="+mn-lt"/>
                  </a:rPr>
                  <a:t>Construct a new family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called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by </a:t>
                </a:r>
                <a:r>
                  <a:rPr lang="en-US" b="1" dirty="0">
                    <a:latin typeface="+mn-lt"/>
                  </a:rPr>
                  <a:t>AND-construction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Assuming </a:t>
                </a:r>
                <a:r>
                  <a:rPr lang="en-US" b="1" dirty="0">
                    <a:latin typeface="+mn-lt"/>
                  </a:rPr>
                  <a:t>independence of the distance functions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AND-construction uses agreement – logical AND</a:t>
                </a:r>
              </a:p>
              <a:p>
                <a:r>
                  <a:rPr lang="en-US" dirty="0">
                    <a:latin typeface="+mn-lt"/>
                  </a:rPr>
                  <a:t>AND-construction </a:t>
                </a:r>
                <a:r>
                  <a:rPr lang="en-US" b="1" dirty="0">
                    <a:latin typeface="+mn-lt"/>
                  </a:rPr>
                  <a:t>decreases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also use </a:t>
                </a:r>
                <a:r>
                  <a:rPr lang="en-US" b="1" dirty="0">
                    <a:latin typeface="+mn-lt"/>
                  </a:rPr>
                  <a:t>OR-construction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Construct family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distance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Assume independence of the distance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1−( 1−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OR-construction is positive if any mini-hash exceeds threshold – OR operator </a:t>
                </a:r>
              </a:p>
              <a:p>
                <a:r>
                  <a:rPr lang="en-US" dirty="0">
                    <a:latin typeface="+mn-lt"/>
                  </a:rPr>
                  <a:t>OR-construction </a:t>
                </a:r>
                <a:r>
                  <a:rPr lang="en-US" b="1" dirty="0">
                    <a:latin typeface="+mn-lt"/>
                  </a:rPr>
                  <a:t>increases</a:t>
                </a:r>
                <a:r>
                  <a:rPr lang="en-US" dirty="0">
                    <a:latin typeface="+mn-lt"/>
                  </a:rPr>
                  <a:t> both decision thresholds,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787105"/>
              </a:xfrm>
              <a:blipFill>
                <a:blip r:embed="rId3"/>
                <a:stretch>
                  <a:fillRect l="-1111" t="-1791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Can get the best of both by combining AND-construction and OR-construction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r hashes per band</a:t>
                </a:r>
              </a:p>
              <a:p>
                <a:pPr lvl="1"/>
                <a:r>
                  <a:rPr lang="en-US" dirty="0">
                    <a:latin typeface="+mn-lt"/>
                  </a:rPr>
                  <a:t>d bands</a:t>
                </a:r>
              </a:p>
              <a:p>
                <a:r>
                  <a:rPr lang="en-US" dirty="0">
                    <a:latin typeface="+mn-lt"/>
                  </a:rPr>
                  <a:t>Option 1: AND-OR-Construction – apply AND-Construction first then apply OR-Construction, giving sensitivity: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Option 2: OR-AND-Construction – apply OR-Construction first then apply AND-Construction, giving sensitivity: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26073"/>
              </a:xfrm>
              <a:blipFill>
                <a:blip r:embed="rId3"/>
                <a:stretch>
                  <a:fillRect l="-1111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Increased sensitivity for both constructions </a:t>
                </a:r>
              </a:p>
              <a:p>
                <a:pPr lvl="1"/>
                <a:r>
                  <a:rPr lang="en-US" dirty="0">
                    <a:latin typeface="+mn-lt"/>
                  </a:rPr>
                  <a:t>AND-OR-Construction slightly biased to negative cases</a:t>
                </a:r>
              </a:p>
              <a:p>
                <a:pPr lvl="1"/>
                <a:r>
                  <a:rPr lang="en-US" dirty="0">
                    <a:latin typeface="+mn-lt"/>
                  </a:rPr>
                  <a:t>OR-AND-Construction slightly biased to positive cases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C449DD-1C2F-4286-8E14-84FE2D48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2809"/>
              </p:ext>
            </p:extLst>
          </p:nvPr>
        </p:nvGraphicFramePr>
        <p:xfrm>
          <a:off x="735291" y="1945005"/>
          <a:ext cx="5231366" cy="296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566">
                  <a:extLst>
                    <a:ext uri="{9D8B030D-6E8A-4147-A177-3AD203B41FA5}">
                      <a16:colId xmlns:a16="http://schemas.microsoft.com/office/drawing/2014/main" val="165100182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03353438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4134289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AND-OR-Construction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OR-AND-Construction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28357875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3.9994E-04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1.3987E-02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5608157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6.3847E-03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1.2150E-01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269064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3.2008E-02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3.3345E-01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449567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9.8535E-02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5.7395E-01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8817452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2.2752E-01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7.7248E-01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5525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4.2605E-01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9.0147E-01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98563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6.6655E-01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9.6799E-01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307297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8.7850E-01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9.9362E-01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3285505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9.8601E-01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9.9960E-01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238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improve local sensitivity of a family of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Example: AND-OR construction of LSH decision function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Optimal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Notice, slope of decision function increases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39801"/>
                <a:ext cx="11525250" cy="5791200"/>
              </a:xfrm>
              <a:blipFill>
                <a:blip r:embed="rId3"/>
                <a:stretch>
                  <a:fillRect l="-111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4DE209-6B3F-2C8B-F81E-6731A59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34" y="2054053"/>
            <a:ext cx="4998257" cy="3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an efficient algorithm for LSH? </a:t>
                </a:r>
              </a:p>
              <a:p>
                <a:r>
                  <a:rPr lang="en-US" dirty="0">
                    <a:latin typeface="+mn-lt"/>
                  </a:rPr>
                  <a:t>Pairwise comparison is inefficient     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+mn-lt"/>
                  </a:rPr>
                  <a:t> pairs 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KD-tree</a:t>
                </a:r>
              </a:p>
              <a:p>
                <a:r>
                  <a:rPr lang="en-US" dirty="0">
                    <a:latin typeface="+mn-lt"/>
                  </a:rPr>
                  <a:t>Use hash buckets to find candidate pairs      </a:t>
                </a:r>
              </a:p>
              <a:p>
                <a:pPr lvl="1"/>
                <a:r>
                  <a:rPr lang="en-US" dirty="0">
                    <a:latin typeface="+mn-lt"/>
                  </a:rPr>
                  <a:t>Band of signature matrix hash to bucket  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More than one hash in bucket is candidate pair  </a:t>
                </a:r>
              </a:p>
              <a:p>
                <a:pPr lvl="1"/>
                <a:r>
                  <a:rPr lang="en-US" dirty="0">
                    <a:latin typeface="+mn-lt"/>
                  </a:rPr>
                  <a:t>Hashing algorithm with </a:t>
                </a:r>
                <a:r>
                  <a:rPr lang="en-US" b="1" dirty="0">
                    <a:latin typeface="+mn-lt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!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3648435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LSH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6" y="1201918"/>
            <a:ext cx="3800278" cy="5554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Efficient algorithm for LSH uses hash table </a:t>
            </a:r>
          </a:p>
          <a:p>
            <a:r>
              <a:rPr lang="en-US" dirty="0">
                <a:latin typeface="+mn-lt"/>
              </a:rPr>
              <a:t>Start with hash table</a:t>
            </a:r>
          </a:p>
          <a:p>
            <a:r>
              <a:rPr lang="en-US" dirty="0">
                <a:latin typeface="+mn-lt"/>
              </a:rPr>
              <a:t>Signatures arranged in bands</a:t>
            </a:r>
          </a:p>
          <a:p>
            <a:r>
              <a:rPr lang="en-US" dirty="0">
                <a:latin typeface="+mn-lt"/>
              </a:rPr>
              <a:t>Hash signatures in bands to hash buckets   </a:t>
            </a:r>
          </a:p>
          <a:p>
            <a:r>
              <a:rPr lang="en-US" dirty="0">
                <a:latin typeface="+mn-lt"/>
              </a:rPr>
              <a:t>Match hash to same bucket indicates high similarity  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5341608" y="1050531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5341608" y="105053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5341608" y="136318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5341608" y="197858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5341608" y="167583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5341608" y="3512133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4232635" y="1459403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4232635" y="257363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4307698" y="5146101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5341608" y="2291225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5341608" y="229123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5341608" y="260387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5341608" y="3219280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5341608" y="291652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5341608" y="4792226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5341608" y="4792234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5341608" y="510488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5341608" y="572028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5341608" y="541752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3BFEC-B0B0-8D88-D86B-118F7B27561C}"/>
              </a:ext>
            </a:extLst>
          </p:cNvPr>
          <p:cNvSpPr/>
          <p:nvPr/>
        </p:nvSpPr>
        <p:spPr>
          <a:xfrm>
            <a:off x="7492490" y="1050523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D2CF4-C34A-567D-429B-C19106C59626}"/>
              </a:ext>
            </a:extLst>
          </p:cNvPr>
          <p:cNvSpPr/>
          <p:nvPr/>
        </p:nvSpPr>
        <p:spPr>
          <a:xfrm>
            <a:off x="7492490" y="105053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A86E49-220F-BC93-132F-710957492C1D}"/>
              </a:ext>
            </a:extLst>
          </p:cNvPr>
          <p:cNvSpPr/>
          <p:nvPr/>
        </p:nvSpPr>
        <p:spPr>
          <a:xfrm>
            <a:off x="7492490" y="136317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6FB1B-C024-7392-D628-23DC237AF3A0}"/>
              </a:ext>
            </a:extLst>
          </p:cNvPr>
          <p:cNvSpPr/>
          <p:nvPr/>
        </p:nvSpPr>
        <p:spPr>
          <a:xfrm>
            <a:off x="7492490" y="1978578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8544A0-839D-4B85-7970-A09B24F3747D}"/>
              </a:ext>
            </a:extLst>
          </p:cNvPr>
          <p:cNvSpPr/>
          <p:nvPr/>
        </p:nvSpPr>
        <p:spPr>
          <a:xfrm>
            <a:off x="7492490" y="16758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F5575F-53D5-B21B-0E6A-D923B15812BC}"/>
              </a:ext>
            </a:extLst>
          </p:cNvPr>
          <p:cNvSpPr/>
          <p:nvPr/>
        </p:nvSpPr>
        <p:spPr>
          <a:xfrm>
            <a:off x="7492490" y="3512125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CEF96-C558-89E9-E7AE-BFD9ADCDF185}"/>
              </a:ext>
            </a:extLst>
          </p:cNvPr>
          <p:cNvSpPr/>
          <p:nvPr/>
        </p:nvSpPr>
        <p:spPr>
          <a:xfrm>
            <a:off x="7492490" y="2291217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06779-AF2C-7238-14E5-3736CCEC906D}"/>
              </a:ext>
            </a:extLst>
          </p:cNvPr>
          <p:cNvSpPr/>
          <p:nvPr/>
        </p:nvSpPr>
        <p:spPr>
          <a:xfrm>
            <a:off x="7492490" y="2291225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3EEC0-5304-754C-1721-FC7882632151}"/>
              </a:ext>
            </a:extLst>
          </p:cNvPr>
          <p:cNvSpPr/>
          <p:nvPr/>
        </p:nvSpPr>
        <p:spPr>
          <a:xfrm>
            <a:off x="7492490" y="260387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27302-7B5C-46B9-6110-C47174F93164}"/>
              </a:ext>
            </a:extLst>
          </p:cNvPr>
          <p:cNvSpPr/>
          <p:nvPr/>
        </p:nvSpPr>
        <p:spPr>
          <a:xfrm>
            <a:off x="7492490" y="3219272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BFE77-B80F-A3ED-1E0C-418D55CD6920}"/>
              </a:ext>
            </a:extLst>
          </p:cNvPr>
          <p:cNvSpPr/>
          <p:nvPr/>
        </p:nvSpPr>
        <p:spPr>
          <a:xfrm>
            <a:off x="7492490" y="2916519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F76B9-DE1A-1907-A6F8-12566A91BF53}"/>
              </a:ext>
            </a:extLst>
          </p:cNvPr>
          <p:cNvSpPr/>
          <p:nvPr/>
        </p:nvSpPr>
        <p:spPr>
          <a:xfrm>
            <a:off x="7492490" y="4792218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C334C5-220D-1C71-CD2A-0E2C2C1E4C24}"/>
              </a:ext>
            </a:extLst>
          </p:cNvPr>
          <p:cNvSpPr/>
          <p:nvPr/>
        </p:nvSpPr>
        <p:spPr>
          <a:xfrm>
            <a:off x="7492490" y="4792226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79CB35-E639-752D-FFEF-4FB6C498B5F5}"/>
              </a:ext>
            </a:extLst>
          </p:cNvPr>
          <p:cNvSpPr/>
          <p:nvPr/>
        </p:nvSpPr>
        <p:spPr>
          <a:xfrm>
            <a:off x="7492490" y="51048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718EE-9D20-3ABE-0A87-0FEC8F6E31C7}"/>
              </a:ext>
            </a:extLst>
          </p:cNvPr>
          <p:cNvSpPr/>
          <p:nvPr/>
        </p:nvSpPr>
        <p:spPr>
          <a:xfrm>
            <a:off x="7492490" y="572027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66B62-CF11-E096-5375-F3E57E9785AB}"/>
              </a:ext>
            </a:extLst>
          </p:cNvPr>
          <p:cNvSpPr/>
          <p:nvPr/>
        </p:nvSpPr>
        <p:spPr>
          <a:xfrm>
            <a:off x="7492490" y="541752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169E-1F6F-034C-BA93-BDDEC716A2DB}"/>
              </a:ext>
            </a:extLst>
          </p:cNvPr>
          <p:cNvSpPr txBox="1"/>
          <p:nvPr/>
        </p:nvSpPr>
        <p:spPr>
          <a:xfrm>
            <a:off x="5186680" y="581144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1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DB6D78-BDFC-EB2D-5E57-36ECB97BF9DB}"/>
              </a:ext>
            </a:extLst>
          </p:cNvPr>
          <p:cNvSpPr txBox="1"/>
          <p:nvPr/>
        </p:nvSpPr>
        <p:spPr>
          <a:xfrm>
            <a:off x="7340600" y="546755"/>
            <a:ext cx="18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Candidate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04DF74-5597-4709-13F8-BB4004AF7179}"/>
              </a:ext>
            </a:extLst>
          </p:cNvPr>
          <p:cNvSpPr/>
          <p:nvPr/>
        </p:nvSpPr>
        <p:spPr>
          <a:xfrm>
            <a:off x="10581588" y="1050523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75AD25-829B-FAEB-85D7-DF7676719B0F}"/>
              </a:ext>
            </a:extLst>
          </p:cNvPr>
          <p:cNvSpPr/>
          <p:nvPr/>
        </p:nvSpPr>
        <p:spPr>
          <a:xfrm>
            <a:off x="10581588" y="105053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C6272E-6B75-357B-B79D-58BE6B6B7B54}"/>
              </a:ext>
            </a:extLst>
          </p:cNvPr>
          <p:cNvSpPr/>
          <p:nvPr/>
        </p:nvSpPr>
        <p:spPr>
          <a:xfrm>
            <a:off x="10581588" y="1363177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5B1C40-60FA-7549-3216-3802B6E8A1E4}"/>
              </a:ext>
            </a:extLst>
          </p:cNvPr>
          <p:cNvSpPr/>
          <p:nvPr/>
        </p:nvSpPr>
        <p:spPr>
          <a:xfrm>
            <a:off x="10581588" y="1978578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B09281-4119-6423-5AD7-CD009B7805D9}"/>
              </a:ext>
            </a:extLst>
          </p:cNvPr>
          <p:cNvSpPr/>
          <p:nvPr/>
        </p:nvSpPr>
        <p:spPr>
          <a:xfrm>
            <a:off x="10581588" y="16758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76BBFF4-6AA5-5FF4-CA73-90F446A02266}"/>
              </a:ext>
            </a:extLst>
          </p:cNvPr>
          <p:cNvSpPr/>
          <p:nvPr/>
        </p:nvSpPr>
        <p:spPr>
          <a:xfrm>
            <a:off x="10581588" y="3512125"/>
            <a:ext cx="1410932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8224A4-0040-6B89-CC40-5C487AB2AAAE}"/>
              </a:ext>
            </a:extLst>
          </p:cNvPr>
          <p:cNvSpPr/>
          <p:nvPr/>
        </p:nvSpPr>
        <p:spPr>
          <a:xfrm>
            <a:off x="10581588" y="2291217"/>
            <a:ext cx="1410932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8BABB8-8542-7F6C-8DB8-8F1E4852D4ED}"/>
              </a:ext>
            </a:extLst>
          </p:cNvPr>
          <p:cNvSpPr/>
          <p:nvPr/>
        </p:nvSpPr>
        <p:spPr>
          <a:xfrm>
            <a:off x="10581588" y="2291225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C3CAB-C727-88DD-00D3-9399BDC84CCB}"/>
              </a:ext>
            </a:extLst>
          </p:cNvPr>
          <p:cNvSpPr/>
          <p:nvPr/>
        </p:nvSpPr>
        <p:spPr>
          <a:xfrm>
            <a:off x="10581588" y="2603871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36A7B6-866F-F898-D626-4686BCF10F2F}"/>
              </a:ext>
            </a:extLst>
          </p:cNvPr>
          <p:cNvSpPr/>
          <p:nvPr/>
        </p:nvSpPr>
        <p:spPr>
          <a:xfrm>
            <a:off x="10581588" y="3219272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90397B-B6ED-DFBA-7DA7-A46EEEA57898}"/>
              </a:ext>
            </a:extLst>
          </p:cNvPr>
          <p:cNvSpPr/>
          <p:nvPr/>
        </p:nvSpPr>
        <p:spPr>
          <a:xfrm>
            <a:off x="10581588" y="2916519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19986-E1E9-C2EB-D8D9-47F88CFFDB40}"/>
              </a:ext>
            </a:extLst>
          </p:cNvPr>
          <p:cNvSpPr/>
          <p:nvPr/>
        </p:nvSpPr>
        <p:spPr>
          <a:xfrm>
            <a:off x="10581588" y="4792218"/>
            <a:ext cx="1410932" cy="928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7F2AC5-C171-8A7F-3A77-607274ACEDB9}"/>
              </a:ext>
            </a:extLst>
          </p:cNvPr>
          <p:cNvSpPr/>
          <p:nvPr/>
        </p:nvSpPr>
        <p:spPr>
          <a:xfrm>
            <a:off x="10581588" y="4792226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n-2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D21400-69A4-B5AF-E4BF-779566F21B42}"/>
              </a:ext>
            </a:extLst>
          </p:cNvPr>
          <p:cNvSpPr/>
          <p:nvPr/>
        </p:nvSpPr>
        <p:spPr>
          <a:xfrm>
            <a:off x="10581588" y="5104872"/>
            <a:ext cx="1410932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2 n-1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AFDE12-04E9-7D98-761F-4C2F5ABF015A}"/>
              </a:ext>
            </a:extLst>
          </p:cNvPr>
          <p:cNvSpPr/>
          <p:nvPr/>
        </p:nvSpPr>
        <p:spPr>
          <a:xfrm>
            <a:off x="10581588" y="5417520"/>
            <a:ext cx="1410932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Hash 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B2178-88B9-A2FA-2DD4-A1C9D450A8D8}"/>
              </a:ext>
            </a:extLst>
          </p:cNvPr>
          <p:cNvSpPr txBox="1"/>
          <p:nvPr/>
        </p:nvSpPr>
        <p:spPr>
          <a:xfrm>
            <a:off x="10393710" y="546755"/>
            <a:ext cx="1598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Hash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1F262-CB81-6079-D692-BBFD768C8F93}"/>
              </a:ext>
            </a:extLst>
          </p:cNvPr>
          <p:cNvCxnSpPr>
            <a:endCxn id="67" idx="1"/>
          </p:cNvCxnSpPr>
          <p:nvPr/>
        </p:nvCxnSpPr>
        <p:spPr>
          <a:xfrm flipV="1">
            <a:off x="6940417" y="1514555"/>
            <a:ext cx="3641171" cy="304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12841D-3F1E-6959-16B8-23B8AD4D971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091299" y="1827203"/>
            <a:ext cx="1490289" cy="23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B399A-1967-996C-4FA6-C188ED96A861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6940417" y="3370658"/>
            <a:ext cx="3641171" cy="18855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5133-E5CD-36C8-313A-42EA8D53A463}"/>
              </a:ext>
            </a:extLst>
          </p:cNvPr>
          <p:cNvCxnSpPr>
            <a:cxnSpLocks/>
            <a:stCxn id="38" idx="3"/>
            <a:endCxn id="78" idx="1"/>
          </p:cNvCxnSpPr>
          <p:nvPr/>
        </p:nvCxnSpPr>
        <p:spPr>
          <a:xfrm>
            <a:off x="9091299" y="2755249"/>
            <a:ext cx="1490289" cy="2501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With Other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1837630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with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create a locally sensitive hash family from Hamming distance </a:t>
                </a:r>
              </a:p>
              <a:p>
                <a:r>
                  <a:rPr lang="en-US" dirty="0">
                    <a:latin typeface="+mn-lt"/>
                  </a:rPr>
                  <a:t>Hamming distance,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is number of symbol differences between two strings </a:t>
                </a:r>
              </a:p>
              <a:p>
                <a:r>
                  <a:rPr lang="en-US" dirty="0">
                    <a:latin typeface="+mn-lt"/>
                  </a:rPr>
                  <a:t>For strings of length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latin typeface="+mn-lt"/>
                  </a:rPr>
                  <a:t>iff</a:t>
                </a:r>
                <a:r>
                  <a:rPr lang="en-US" dirty="0">
                    <a:latin typeface="+mn-lt"/>
                  </a:rPr>
                  <a:t> vectors x and y agree in </a:t>
                </a:r>
                <a:r>
                  <a:rPr lang="en-US" i="1" dirty="0" err="1">
                    <a:latin typeface="+mn-lt"/>
                  </a:rPr>
                  <a:t>ith</a:t>
                </a:r>
                <a:r>
                  <a:rPr lang="en-US" dirty="0">
                    <a:latin typeface="+mn-lt"/>
                  </a:rPr>
                  <a:t> position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the hash family,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string length l limited to l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Limits steepness of the decision function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25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991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610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472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n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</a:t>
                </a:r>
                <a:r>
                  <a:rPr lang="en-US">
                    <a:latin typeface="+mn-lt"/>
                  </a:rPr>
                  <a:t>for very </a:t>
                </a:r>
                <a:r>
                  <a:rPr lang="en-US" dirty="0">
                    <a:latin typeface="+mn-lt"/>
                  </a:rPr>
                  <a:t>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22647</TotalTime>
  <Words>6645</Words>
  <Application>Microsoft Office PowerPoint</Application>
  <PresentationFormat>Widescreen</PresentationFormat>
  <Paragraphs>1513</Paragraphs>
  <Slides>100</Slides>
  <Notes>87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__gtPlanar_9a6492</vt:lpstr>
      <vt:lpstr>Arial</vt:lpstr>
      <vt:lpstr>Calibri</vt:lpstr>
      <vt:lpstr>Calibri Light</vt:lpstr>
      <vt:lpstr>Cambria Math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Coarse Quantization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Coarse coding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Hierarchical Navigable Small World (HNSW) Graphs</vt:lpstr>
      <vt:lpstr>Hierarchical Navigable Small World Graphs</vt:lpstr>
      <vt:lpstr>Hierarchical Navigable Small World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Mini-Hashes and Sketches For Similarity Search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Hashing</vt:lpstr>
      <vt:lpstr>Locally Sensitive Functions</vt:lpstr>
      <vt:lpstr>Locally Sensitive Functions</vt:lpstr>
      <vt:lpstr>Locally Sensitive Functions</vt:lpstr>
      <vt:lpstr>Improving LSH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Improving Locally Sensitive Functions</vt:lpstr>
      <vt:lpstr>Efficient LSH</vt:lpstr>
      <vt:lpstr>Efficient LSH</vt:lpstr>
      <vt:lpstr>LSH With Other Similarity Metrics</vt:lpstr>
      <vt:lpstr>LSH with Hamming Distance</vt:lpstr>
      <vt:lpstr>LSH for Numeric Variables</vt:lpstr>
      <vt:lpstr>LSH for Numeric Variables  </vt:lpstr>
      <vt:lpstr>LSH for Numeric Variables  </vt:lpstr>
      <vt:lpstr>LSH for Numeric Variables  </vt:lpstr>
      <vt:lpstr>LSH for Numeric Variables</vt:lpstr>
      <vt:lpstr>LSH for Numeric Variables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682</cp:revision>
  <dcterms:created xsi:type="dcterms:W3CDTF">2021-06-01T18:04:30Z</dcterms:created>
  <dcterms:modified xsi:type="dcterms:W3CDTF">2025-06-09T03:32:02Z</dcterms:modified>
</cp:coreProperties>
</file>